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B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67347"/>
  </p:normalViewPr>
  <p:slideViewPr>
    <p:cSldViewPr snapToGrid="0" snapToObjects="1">
      <p:cViewPr varScale="1">
        <p:scale>
          <a:sx n="79" d="100"/>
          <a:sy n="79" d="100"/>
        </p:scale>
        <p:origin x="2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17399-3382-C94D-A3D2-8C2AAC3D0CE2}" type="datetimeFigureOut">
              <a:rPr lang="bs-Latn-BA" smtClean="0"/>
              <a:t>8. 3. 2021.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A5DD8-1D51-D84C-8B78-61BA2A48F000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7980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A5DD8-1D51-D84C-8B78-61BA2A48F000}" type="slidenum">
              <a:rPr lang="bs-Latn-BA" smtClean="0"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97638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A5DD8-1D51-D84C-8B78-61BA2A48F000}" type="slidenum">
              <a:rPr lang="bs-Latn-BA" smtClean="0"/>
              <a:t>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2805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A5DD8-1D51-D84C-8B78-61BA2A48F000}" type="slidenum">
              <a:rPr lang="bs-Latn-BA" smtClean="0"/>
              <a:t>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45362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A5DD8-1D51-D84C-8B78-61BA2A48F000}" type="slidenum">
              <a:rPr lang="bs-Latn-BA" smtClean="0"/>
              <a:t>7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04045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A5DD8-1D51-D84C-8B78-61BA2A48F000}" type="slidenum">
              <a:rPr lang="bs-Latn-BA" smtClean="0"/>
              <a:t>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00920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A5DD8-1D51-D84C-8B78-61BA2A48F000}" type="slidenum">
              <a:rPr lang="bs-Latn-BA" smtClean="0"/>
              <a:t>9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65718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BE49-1DB4-A344-8F34-109A3AF5AD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6942F-4A6F-FA4B-B579-A56B151F5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C11B0-D920-C54D-B854-E40B823E8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29098-E28F-7E4A-A774-B285B033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BEB46-90DA-E84B-A022-04677DF1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8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EB54-C339-B547-ABB1-2D081A1D1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CA962-2498-7746-A3AA-B93FC24B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01D35-4E79-A148-969F-80BB1D98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72ED8-4419-E449-A47A-0270E167F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2E2E0-AD95-554B-9B61-A738CB2B3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5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9A27B6-1E7D-F04E-B4C0-849A42AFE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75F3E-DA75-5841-B541-32CD0E6C8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D05B6-624C-CE41-B77D-422FD6FC3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7EEA1-64EB-C041-B6D1-2ED11E21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FA1CF-6E89-5940-8B61-7556844F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3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08CD3-05BA-7147-9828-15ECFBB5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B000C-4E8F-9143-BD9D-87BB9094A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2CA57-317F-5443-B85E-254E5FB9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8C114-A03E-CC48-A443-F91370364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65946-D982-DC47-83F5-0F2FA29B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9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D8946-7E02-7344-B911-D161A5C8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922C5-FE26-FD4C-9BCE-219BF303E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77A5E-7E0F-6D4F-BA16-AE83DBCE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9C1EC-B561-3641-8FAC-4916FAE5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E1E7D-7202-D64C-BBB9-7E48ACB1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6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0FDF2-173C-B74B-82C7-58A49CD2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5CF9E-C2BA-984F-89EB-B696735D2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0D822F-5057-A245-B103-1CCFB0131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62B10-3B67-2F48-82FF-610B9A15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ADA3F-E9F6-7941-9677-8F2911BBB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815A3-1409-7D4D-A035-2BF9BF6C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6081-54C8-F64F-BAA2-9A51CBF5C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4B03C-389D-E942-A5A4-0267CA8AA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A2034-32E0-2946-A4FA-0DA26F1D9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C256F-03D5-8346-B2C0-34B86F5B7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4A256C-C5A4-1745-90DB-01CFAD799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B35B5D-DFFD-094E-A806-B399418E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F82DCF-CE74-CE48-9E88-0BA2765D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FE98A9-D380-374B-B72D-214635E25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6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EDF58-FB5A-3B4B-8E6F-42C037EA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B29E3-406C-2E47-8841-E20C01BC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93505-E84F-8446-B6C9-98513179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58E915-F6F9-4145-B4FD-19E91EC7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8F6143-1107-E249-B5AA-D251FFE6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11233D-169B-1B40-A958-F5827A5E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16680-AB76-2E4A-8C17-3C141E67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8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DBB77-22AB-744D-9AFE-611169E6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FA4BC-611A-874C-8F4F-CA84AF048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18E3A-5FC0-2E4B-B0FA-F0B15D665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A84DA-838D-8547-AF9D-CD04E576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DB883-CF67-BD4E-AB9E-EF3B9E0A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5015-8DF3-F049-9247-6C3D2D4E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C441-03C4-D14D-8CAC-8802EC98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AA976-1D69-4343-9D8F-C343609859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63146-94C8-A647-8661-D96B124C7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6B82B-3350-3B46-9105-E312C9AC7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AF2ED-E6DC-4B4F-A980-CDAF1C5B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5B13E-9B48-DD43-809F-C5A5CEE22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3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64053-D3D4-AE4E-A2D2-9F4939065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772F5-E6AA-8544-A67B-2E2B48B81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EB06E-41E2-124A-87D1-8994FB968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CCBCB-BBB5-6B41-A12F-3EF69B7BCE8E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8E3A2-1980-3447-843E-88E805D80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1C048-02C8-1D4B-B1B0-F4CF7595F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CB472-4102-8D4C-94F4-1C4A46BA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0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hbsp.harvard.edu/inspiring-minds/keep-students-engaged-on-zo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F3F2-088D-C44F-B769-6348249FBD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Savjeti</a:t>
            </a:r>
            <a:r>
              <a:rPr lang="en-US" dirty="0"/>
              <a:t> za </a:t>
            </a:r>
            <a:r>
              <a:rPr lang="en-US" dirty="0" err="1"/>
              <a:t>uključivanje</a:t>
            </a:r>
            <a:r>
              <a:rPr lang="en-US" dirty="0"/>
              <a:t>   </a:t>
            </a:r>
            <a:r>
              <a:rPr lang="en-US" dirty="0" err="1"/>
              <a:t>studenata</a:t>
            </a:r>
            <a:r>
              <a:rPr lang="en-US" dirty="0"/>
              <a:t> u </a:t>
            </a:r>
            <a:r>
              <a:rPr lang="en-US" dirty="0" err="1"/>
              <a:t>nastavu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4C46B-C9D8-534D-934A-7182C2A77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Nastalo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 Storms, Gia (2021). Crush Your Next Virtual Class:  </a:t>
            </a:r>
            <a:r>
              <a:rPr lang="en-US" b="1" dirty="0"/>
              <a:t>Tips to Keep Students Engaged on Zoom.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https://hbsp.harvard.edu/inspiring-minds/keep-students-engaged-on-zoom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679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F3D2-7A99-6841-9E48-1C8FBBD9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>
                <a:solidFill>
                  <a:schemeClr val="bg1"/>
                </a:solidFill>
                <a:highlight>
                  <a:srgbClr val="800080"/>
                </a:highlight>
              </a:rPr>
              <a:t>Savjet 1</a:t>
            </a:r>
            <a:r>
              <a:rPr lang="bs-Latn-BA" b="1" dirty="0">
                <a:solidFill>
                  <a:schemeClr val="bg1"/>
                </a:solidFill>
              </a:rPr>
              <a:t> </a:t>
            </a:r>
            <a:r>
              <a:rPr lang="bs-Latn-BA" dirty="0"/>
              <a:t>Koristite funkcije koje nam virtualne učionice </a:t>
            </a:r>
            <a:r>
              <a:rPr lang="bs-Latn-BA" dirty="0" err="1"/>
              <a:t>omogućavaju</a:t>
            </a:r>
            <a:endParaRPr lang="bs-Latn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0A4B3-A54E-934F-8B10-79888E52A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Iako određene video platforme mogu </a:t>
            </a:r>
            <a:r>
              <a:rPr lang="bs-Latn-BA" dirty="0" err="1"/>
              <a:t>ograničiti</a:t>
            </a:r>
            <a:r>
              <a:rPr lang="bs-Latn-BA" dirty="0"/>
              <a:t> mogućnost </a:t>
            </a:r>
            <a:r>
              <a:rPr lang="bs-Latn-BA" dirty="0" err="1"/>
              <a:t>predavača</a:t>
            </a:r>
            <a:r>
              <a:rPr lang="bs-Latn-BA" dirty="0"/>
              <a:t> da u stvarnom vremenu stupe u kontakt sa studentima, ugrađene funkcionalnosti poput </a:t>
            </a:r>
            <a:r>
              <a:rPr lang="bs-Latn-BA" b="1" dirty="0"/>
              <a:t>anketa, razgovora, tabla, palčeva ili podignutih ruku</a:t>
            </a:r>
            <a:r>
              <a:rPr lang="bs-Latn-BA" dirty="0"/>
              <a:t> mogu vam pomoći privući i </a:t>
            </a:r>
            <a:r>
              <a:rPr lang="bs-Latn-BA" dirty="0" err="1"/>
              <a:t>zadržati</a:t>
            </a:r>
            <a:r>
              <a:rPr lang="bs-Latn-BA" dirty="0"/>
              <a:t> pažnju studenata. </a:t>
            </a:r>
          </a:p>
          <a:p>
            <a:r>
              <a:rPr lang="bs-Latn-BA" dirty="0"/>
              <a:t>Uključite ove alate za angažman na </a:t>
            </a:r>
            <a:r>
              <a:rPr lang="bs-Latn-BA" dirty="0" err="1"/>
              <a:t>početku</a:t>
            </a:r>
            <a:r>
              <a:rPr lang="bs-Latn-BA" dirty="0"/>
              <a:t> prezentacije kako biste studente raspoložili za sudjelovanje.</a:t>
            </a:r>
          </a:p>
        </p:txBody>
      </p:sp>
    </p:spTree>
    <p:extLst>
      <p:ext uri="{BB962C8B-B14F-4D97-AF65-F5344CB8AC3E}">
        <p14:creationId xmlns:p14="http://schemas.microsoft.com/office/powerpoint/2010/main" val="344064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light bulb switching on exampling coming up with startup ideas">
            <a:extLst>
              <a:ext uri="{FF2B5EF4-FFF2-40B4-BE49-F238E27FC236}">
                <a16:creationId xmlns:a16="http://schemas.microsoft.com/office/drawing/2014/main" id="{11C6FC86-D3C9-B843-B7A0-1A24170807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80" r="14108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DECDFD-1A2B-7842-B598-02D5EC30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bs-Latn-BA" b="1">
                <a:solidFill>
                  <a:srgbClr val="000000"/>
                </a:solidFill>
              </a:rPr>
              <a:t>Nekoliko ideja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DD36-3D9B-6F4E-AECD-5AE15AEDB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1828800"/>
            <a:ext cx="7881803" cy="4232173"/>
          </a:xfrm>
        </p:spPr>
        <p:txBody>
          <a:bodyPr anchor="ctr">
            <a:normAutofit lnSpcReduction="10000"/>
          </a:bodyPr>
          <a:lstStyle/>
          <a:p>
            <a:r>
              <a:rPr lang="bs-Latn-BA" sz="2400" dirty="0">
                <a:solidFill>
                  <a:srgbClr val="000000"/>
                </a:solidFill>
              </a:rPr>
              <a:t>Postavite pitanje i </a:t>
            </a:r>
            <a:r>
              <a:rPr lang="bs-Latn-BA" sz="2400" dirty="0" err="1">
                <a:solidFill>
                  <a:srgbClr val="000000"/>
                </a:solidFill>
              </a:rPr>
              <a:t>zatražiti</a:t>
            </a:r>
            <a:r>
              <a:rPr lang="bs-Latn-BA" sz="2400" dirty="0">
                <a:solidFill>
                  <a:srgbClr val="000000"/>
                </a:solidFill>
              </a:rPr>
              <a:t> od studenata da odgovore napišu u </a:t>
            </a:r>
            <a:r>
              <a:rPr lang="bs-Latn-BA" sz="2400" i="1" dirty="0">
                <a:solidFill>
                  <a:srgbClr val="000000"/>
                </a:solidFill>
              </a:rPr>
              <a:t>chat</a:t>
            </a:r>
            <a:r>
              <a:rPr lang="bs-Latn-BA" sz="2400" dirty="0">
                <a:solidFill>
                  <a:srgbClr val="000000"/>
                </a:solidFill>
              </a:rPr>
              <a:t>. Te odgovore onda možete iskoristiti za prozivanje studenata kako bi obrazložili svoj odgovor.</a:t>
            </a:r>
          </a:p>
          <a:p>
            <a:r>
              <a:rPr lang="bs-Latn-BA" sz="2400" dirty="0">
                <a:solidFill>
                  <a:srgbClr val="000000"/>
                </a:solidFill>
              </a:rPr>
              <a:t>Ankete su sjajan način brzog procjenjivanja razumijevanja tokom predavanja. Možete ih pripremiti prije časa ili ih spontano osmisliti tokom nastave; na primjer, ako student postavi interesantnu dilemu na koju niste pomislili, provedite brzu anketu kako biste vidjeli šta misli ostali studenti</a:t>
            </a:r>
          </a:p>
          <a:p>
            <a:r>
              <a:rPr lang="bs-Latn-BA" sz="2400" dirty="0">
                <a:solidFill>
                  <a:srgbClr val="000000"/>
                </a:solidFill>
              </a:rPr>
              <a:t>„Bijele table“ (ima BBB, ali pogledajte i Google </a:t>
            </a:r>
            <a:r>
              <a:rPr lang="bs-Latn-BA" sz="2400" dirty="0" err="1">
                <a:solidFill>
                  <a:srgbClr val="000000"/>
                </a:solidFill>
              </a:rPr>
              <a:t>Jamboard</a:t>
            </a:r>
            <a:r>
              <a:rPr lang="bs-Latn-BA" sz="2400" dirty="0">
                <a:solidFill>
                  <a:srgbClr val="000000"/>
                </a:solidFill>
              </a:rPr>
              <a:t>) </a:t>
            </a:r>
            <a:r>
              <a:rPr lang="bs-Latn-BA" sz="2400" dirty="0" err="1">
                <a:solidFill>
                  <a:srgbClr val="000000"/>
                </a:solidFill>
              </a:rPr>
              <a:t>olakšavaju</a:t>
            </a:r>
            <a:r>
              <a:rPr lang="bs-Latn-BA" sz="2400" dirty="0">
                <a:solidFill>
                  <a:srgbClr val="000000"/>
                </a:solidFill>
              </a:rPr>
              <a:t> grupni rad u online </a:t>
            </a:r>
            <a:r>
              <a:rPr lang="bs-Latn-BA" sz="2400" dirty="0" err="1">
                <a:solidFill>
                  <a:srgbClr val="000000"/>
                </a:solidFill>
              </a:rPr>
              <a:t>okruženju</a:t>
            </a:r>
            <a:r>
              <a:rPr lang="bs-Latn-BA" sz="2400" dirty="0">
                <a:solidFill>
                  <a:srgbClr val="000000"/>
                </a:solidFill>
              </a:rPr>
              <a:t>. Studenti mogu raditi u timovima na projektima s virtualnom pločom. Te ploče mogu biti vidljive cijelom razredu.</a:t>
            </a:r>
          </a:p>
        </p:txBody>
      </p:sp>
    </p:spTree>
    <p:extLst>
      <p:ext uri="{BB962C8B-B14F-4D97-AF65-F5344CB8AC3E}">
        <p14:creationId xmlns:p14="http://schemas.microsoft.com/office/powerpoint/2010/main" val="30564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936B-9847-8F4B-BADA-18B2919D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965325"/>
            <a:ext cx="4860471" cy="3112861"/>
          </a:xfrm>
        </p:spPr>
        <p:txBody>
          <a:bodyPr>
            <a:normAutofit/>
          </a:bodyPr>
          <a:lstStyle/>
          <a:p>
            <a:r>
              <a:rPr lang="bs-Latn-BA" dirty="0"/>
              <a:t>Studenti mogu podesiti svoj status na BBB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DDEC63-1D97-104D-BC12-089689C74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186" y="101600"/>
            <a:ext cx="4114800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941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D61EA-ED94-CB4C-988C-D5DEE34C5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669471"/>
            <a:ext cx="5257800" cy="6188529"/>
          </a:xfrm>
        </p:spPr>
        <p:txBody>
          <a:bodyPr>
            <a:normAutofit/>
          </a:bodyPr>
          <a:lstStyle/>
          <a:p>
            <a:r>
              <a:rPr lang="bs-Latn-BA" sz="3600" dirty="0"/>
              <a:t>Zajednička tabla je odličan način da uključite studente u aktivnost, a studenti je mogu samostalno koristiti i prilikom grupnog rada u </a:t>
            </a:r>
            <a:r>
              <a:rPr lang="bs-Latn-BA" sz="3600" dirty="0" err="1"/>
              <a:t>breakout</a:t>
            </a:r>
            <a:r>
              <a:rPr lang="bs-Latn-BA" sz="3600" dirty="0"/>
              <a:t> </a:t>
            </a:r>
            <a:r>
              <a:rPr lang="bs-Latn-BA" sz="3600" dirty="0" err="1"/>
              <a:t>rooms</a:t>
            </a:r>
            <a:r>
              <a:rPr lang="bs-Latn-BA" sz="3600" dirty="0"/>
              <a:t>. Alternativno, Google </a:t>
            </a:r>
            <a:r>
              <a:rPr lang="bs-Latn-BA" sz="3600" dirty="0" err="1"/>
              <a:t>JamBoard</a:t>
            </a:r>
            <a:r>
              <a:rPr lang="bs-Latn-BA" sz="3600" dirty="0"/>
              <a:t> ima fantastične </a:t>
            </a:r>
            <a:r>
              <a:rPr lang="bs-Latn-BA" sz="3600" dirty="0" err="1"/>
              <a:t>mogućnosti</a:t>
            </a:r>
            <a:r>
              <a:rPr lang="bs-Latn-BA" sz="3600" dirty="0"/>
              <a:t> grupnog rada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67A16A-9CC7-6448-8120-13C0BFA4C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754" y="2278517"/>
            <a:ext cx="5302703" cy="3240541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8548324-E28A-4E46-B6B3-CC31EEEA73BD}"/>
              </a:ext>
            </a:extLst>
          </p:cNvPr>
          <p:cNvCxnSpPr>
            <a:cxnSpLocks/>
          </p:cNvCxnSpPr>
          <p:nvPr/>
        </p:nvCxnSpPr>
        <p:spPr>
          <a:xfrm flipV="1">
            <a:off x="9192986" y="4686300"/>
            <a:ext cx="1518557" cy="13062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D6A5200-4869-404B-A5B6-149DCDE88B6B}"/>
              </a:ext>
            </a:extLst>
          </p:cNvPr>
          <p:cNvSpPr txBox="1"/>
          <p:nvPr/>
        </p:nvSpPr>
        <p:spPr>
          <a:xfrm>
            <a:off x="6096000" y="4490355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b="1" dirty="0">
                <a:solidFill>
                  <a:srgbClr val="FF0000"/>
                </a:solidFill>
              </a:rPr>
              <a:t>Omogućava da studenti istovremeno pišu po tabli</a:t>
            </a:r>
          </a:p>
        </p:txBody>
      </p:sp>
    </p:spTree>
    <p:extLst>
      <p:ext uri="{BB962C8B-B14F-4D97-AF65-F5344CB8AC3E}">
        <p14:creationId xmlns:p14="http://schemas.microsoft.com/office/powerpoint/2010/main" val="3246357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8C0C7-12D7-394C-9EE7-1531909A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>
                <a:solidFill>
                  <a:schemeClr val="bg1"/>
                </a:solidFill>
                <a:highlight>
                  <a:srgbClr val="800080"/>
                </a:highlight>
              </a:rPr>
              <a:t>Savjet 2</a:t>
            </a:r>
            <a:r>
              <a:rPr lang="bs-Latn-BA" b="1" dirty="0">
                <a:solidFill>
                  <a:schemeClr val="bg1"/>
                </a:solidFill>
              </a:rPr>
              <a:t> </a:t>
            </a:r>
            <a:r>
              <a:rPr lang="bs-Latn-BA" dirty="0"/>
              <a:t>Otvorite pričom koja govori da razumijete vašu publiku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43558-1E31-FC48-9E40-3C7C5C433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dirty="0"/>
              <a:t>Prikupite osnovne podatke o učesnicima na predavanju i razradite svoju ličnu priču koja je usklađena s tom pričom. Ta priča treba biti kratka i jasna, kako ih ne biste izgubili. </a:t>
            </a:r>
          </a:p>
          <a:p>
            <a:r>
              <a:rPr lang="bs-Latn-BA" dirty="0"/>
              <a:t>Dokazano je da priče, anegdote i metafore </a:t>
            </a:r>
            <a:r>
              <a:rPr lang="bs-Latn-BA" dirty="0" err="1"/>
              <a:t>povećavaju</a:t>
            </a:r>
            <a:r>
              <a:rPr lang="bs-Latn-BA" dirty="0"/>
              <a:t> angažman - sve dok su isporučene s autentičnošću i „ranjivošću“ i jasno </a:t>
            </a:r>
            <a:r>
              <a:rPr lang="bs-Latn-BA" dirty="0" err="1"/>
              <a:t>pojačavaju</a:t>
            </a:r>
            <a:r>
              <a:rPr lang="bs-Latn-BA" dirty="0"/>
              <a:t> vašu željenu poruku</a:t>
            </a:r>
          </a:p>
          <a:p>
            <a:r>
              <a:rPr lang="bs-Latn-BA" dirty="0"/>
              <a:t>Ako niste sigurni je li vaša priča relevantna, provjerite s vašim kolegom ili kolegicom. </a:t>
            </a:r>
          </a:p>
          <a:p>
            <a:r>
              <a:rPr lang="bs-Latn-BA" dirty="0" err="1"/>
              <a:t>Početak</a:t>
            </a:r>
            <a:r>
              <a:rPr lang="bs-Latn-BA" dirty="0"/>
              <a:t> predavanja s  ličnom pričama ili anegdotama pomoći će privući vaše učenike da se uključe u razgovor.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0277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8C0C7-12D7-394C-9EE7-1531909A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>
                <a:solidFill>
                  <a:schemeClr val="bg1"/>
                </a:solidFill>
                <a:highlight>
                  <a:srgbClr val="800080"/>
                </a:highlight>
              </a:rPr>
              <a:t>Savjet 3</a:t>
            </a:r>
            <a:r>
              <a:rPr lang="bs-Latn-BA" b="1" dirty="0"/>
              <a:t> </a:t>
            </a:r>
            <a:r>
              <a:rPr lang="bs-Latn-BA" dirty="0"/>
              <a:t>Unaprijed </a:t>
            </a:r>
            <a:r>
              <a:rPr lang="bs-Latn-BA" dirty="0" err="1"/>
              <a:t>zatražite</a:t>
            </a:r>
            <a:r>
              <a:rPr lang="bs-Latn-BA" dirty="0"/>
              <a:t> sudjelovanje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43558-1E31-FC48-9E40-3C7C5C433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dirty="0"/>
              <a:t>Istraživanja pokazuju da je </a:t>
            </a:r>
            <a:r>
              <a:rPr lang="bs-Latn-BA" dirty="0" err="1"/>
              <a:t>omogućavanje</a:t>
            </a:r>
            <a:r>
              <a:rPr lang="bs-Latn-BA" dirty="0"/>
              <a:t> aktivnih sastanaka, uključujući pozivanje sudionika na dijeljenje, ključno za povećanje angažmana i efikasnosti. </a:t>
            </a:r>
          </a:p>
          <a:p>
            <a:r>
              <a:rPr lang="bs-Latn-BA" dirty="0"/>
              <a:t>Najavite vašoj publici unaprijed da ćete tražiti dva ili tri volontera da se uključe - ovo će pomoći studentima da ostanu pažljivi i spremni sudjelovati, a umanjit će vjerojatnost multitaskinga ili odjave.</a:t>
            </a:r>
          </a:p>
          <a:p>
            <a:r>
              <a:rPr lang="bs-Latn-BA" dirty="0"/>
              <a:t>Mogućnost korištenja „hladnih“ i „toplih“ poziva. Recite određenim učenicima prije vremena da ćete ih pozivati tokom rasprave na nastavi. Slično tome, kad studenti znaju da je „hladan poziv“ dio rasprave, sigurno će dobro paziti. </a:t>
            </a:r>
          </a:p>
        </p:txBody>
      </p:sp>
    </p:spTree>
    <p:extLst>
      <p:ext uri="{BB962C8B-B14F-4D97-AF65-F5344CB8AC3E}">
        <p14:creationId xmlns:p14="http://schemas.microsoft.com/office/powerpoint/2010/main" val="696276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1DEE2-BAE0-AD41-9DB5-3AD97388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>
                <a:solidFill>
                  <a:schemeClr val="bg1"/>
                </a:solidFill>
                <a:highlight>
                  <a:srgbClr val="800080"/>
                </a:highlight>
              </a:rPr>
              <a:t>Savjet 4</a:t>
            </a:r>
            <a:r>
              <a:rPr lang="bs-Latn-BA" dirty="0">
                <a:solidFill>
                  <a:schemeClr val="bg1"/>
                </a:solidFill>
              </a:rPr>
              <a:t> </a:t>
            </a:r>
            <a:r>
              <a:rPr lang="bs-Latn-BA" dirty="0"/>
              <a:t>Budite jasni, budite kratki i budite tihi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AF38B-CC2A-4C49-AF17-034E3DA14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Smanjite dugotrajne monologe na minimum i ne izbjegavajte šutnju.</a:t>
            </a:r>
          </a:p>
          <a:p>
            <a:r>
              <a:rPr lang="bs-Latn-BA" dirty="0"/>
              <a:t>Kada postavljate pitanje, sa sigurnošću pričekajte da neko odgovori, umjesto da automatski tumačite šutnju kao nedostatak angažmana. </a:t>
            </a:r>
          </a:p>
          <a:p>
            <a:r>
              <a:rPr lang="bs-Latn-BA" dirty="0"/>
              <a:t>Studentima može trebati više vremena da razumiju pitanje i da ponude odgovore</a:t>
            </a:r>
          </a:p>
          <a:p>
            <a:r>
              <a:rPr lang="bs-Latn-BA" dirty="0"/>
              <a:t>Jednako je važno biti strpljiv dok čekate odgovore.</a:t>
            </a:r>
          </a:p>
        </p:txBody>
      </p:sp>
    </p:spTree>
    <p:extLst>
      <p:ext uri="{BB962C8B-B14F-4D97-AF65-F5344CB8AC3E}">
        <p14:creationId xmlns:p14="http://schemas.microsoft.com/office/powerpoint/2010/main" val="11369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6486E-9E17-8845-A430-F4DC0684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>
                <a:solidFill>
                  <a:schemeClr val="bg1"/>
                </a:solidFill>
                <a:highlight>
                  <a:srgbClr val="800080"/>
                </a:highlight>
              </a:rPr>
              <a:t>Savjet 6</a:t>
            </a:r>
            <a:r>
              <a:rPr lang="bs-Latn-BA" b="1" dirty="0">
                <a:solidFill>
                  <a:schemeClr val="bg1"/>
                </a:solidFill>
              </a:rPr>
              <a:t> </a:t>
            </a:r>
            <a:r>
              <a:rPr lang="bs-Latn-BA" dirty="0"/>
              <a:t>Povratne informacije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D885-5F29-944D-BDDF-29C02FC24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/>
              <a:t>Nakon prezentacije </a:t>
            </a:r>
            <a:r>
              <a:rPr lang="bs-Latn-BA" dirty="0" err="1"/>
              <a:t>zatražite</a:t>
            </a:r>
            <a:r>
              <a:rPr lang="bs-Latn-BA" dirty="0"/>
              <a:t> povratne informacije od jednog ili dva pouzdana sudionika da biste provjerili jeste li uspješno </a:t>
            </a:r>
            <a:r>
              <a:rPr lang="bs-Latn-BA" dirty="0" err="1"/>
              <a:t>isporučili</a:t>
            </a:r>
            <a:r>
              <a:rPr lang="bs-Latn-BA" dirty="0"/>
              <a:t> željenu poruku. Ako je sastanak zabilježen, pogledajte videozapis, </a:t>
            </a:r>
            <a:r>
              <a:rPr lang="bs-Latn-BA" dirty="0" err="1"/>
              <a:t>obraćajući</a:t>
            </a:r>
            <a:r>
              <a:rPr lang="bs-Latn-BA" dirty="0"/>
              <a:t> posebnu </a:t>
            </a:r>
            <a:r>
              <a:rPr lang="bs-Latn-BA" dirty="0" err="1"/>
              <a:t>oažnju</a:t>
            </a:r>
            <a:r>
              <a:rPr lang="bs-Latn-BA" dirty="0"/>
              <a:t> na to kako su studenti odgovorili na vaše pokušaje da ih angažujete. Prepoznajte dvije ili tri tehnike koje možete uključiti sljedeći put kako biste poboljšali vezu s publikom.</a:t>
            </a:r>
          </a:p>
          <a:p>
            <a:r>
              <a:rPr lang="bs-Latn-BA" dirty="0"/>
              <a:t>Ankete ili brze ankete na kraju predavanja korisni su načini za dobivanje povratnih informacija od studenata. Učinite da tehnologija ovdje radi u vašu korist pomoću digitalnih alata poput </a:t>
            </a:r>
            <a:r>
              <a:rPr lang="bs-Latn-BA" dirty="0" err="1"/>
              <a:t>polleverywhere.com</a:t>
            </a:r>
            <a:r>
              <a:rPr lang="bs-Latn-BA" dirty="0"/>
              <a:t> ili slične platforme. To će </a:t>
            </a:r>
            <a:r>
              <a:rPr lang="bs-Latn-BA" dirty="0" err="1"/>
              <a:t>olakšati</a:t>
            </a:r>
            <a:r>
              <a:rPr lang="bs-Latn-BA" dirty="0"/>
              <a:t> analizu svih podataka, stvarno uvid u povratne informacije i sticanje vrijednih uvida o vašem </a:t>
            </a:r>
            <a:r>
              <a:rPr lang="bs-Latn-BA" dirty="0" err="1"/>
              <a:t>podučavanju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4827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662</Words>
  <Application>Microsoft Macintosh PowerPoint</Application>
  <PresentationFormat>Widescreen</PresentationFormat>
  <Paragraphs>35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Savjeti za uključivanje   studenata u nastavu</vt:lpstr>
      <vt:lpstr>Savjet 1 Koristite funkcije koje nam virtualne učionice omogućavaju</vt:lpstr>
      <vt:lpstr>Nekoliko ideja</vt:lpstr>
      <vt:lpstr>Studenti mogu podesiti svoj status na BBB</vt:lpstr>
      <vt:lpstr>Zajednička tabla je odličan način da uključite studente u aktivnost, a studenti je mogu samostalno koristiti i prilikom grupnog rada u breakout rooms. Alternativno, Google JamBoard ima fantastične mogućnosti grupnog rada</vt:lpstr>
      <vt:lpstr>Savjet 2 Otvorite pričom koja govori da razumijete vašu publiku</vt:lpstr>
      <vt:lpstr>Savjet 3 Unaprijed zatražite sudjelovanje</vt:lpstr>
      <vt:lpstr>Savjet 4 Budite jasni, budite kratki i budite tihi</vt:lpstr>
      <vt:lpstr>Savjet 6 Povratne informacije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Šest savjeta da zadržite pažnju vaših studenata</dc:title>
  <dc:creator>Ljiljan Veselinović</dc:creator>
  <cp:lastModifiedBy>Ljiljan Veselinović</cp:lastModifiedBy>
  <cp:revision>10</cp:revision>
  <dcterms:created xsi:type="dcterms:W3CDTF">2021-03-05T06:48:09Z</dcterms:created>
  <dcterms:modified xsi:type="dcterms:W3CDTF">2021-03-08T10:02:18Z</dcterms:modified>
</cp:coreProperties>
</file>