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87" r:id="rId3"/>
    <p:sldId id="283" r:id="rId4"/>
    <p:sldId id="282" r:id="rId5"/>
    <p:sldId id="285" r:id="rId6"/>
    <p:sldId id="266" r:id="rId7"/>
    <p:sldId id="261" r:id="rId8"/>
    <p:sldId id="269" r:id="rId9"/>
    <p:sldId id="278" r:id="rId10"/>
    <p:sldId id="262" r:id="rId11"/>
    <p:sldId id="273" r:id="rId12"/>
    <p:sldId id="274" r:id="rId13"/>
    <p:sldId id="276" r:id="rId14"/>
    <p:sldId id="277" r:id="rId15"/>
    <p:sldId id="271" r:id="rId16"/>
    <p:sldId id="279" r:id="rId17"/>
    <p:sldId id="280" r:id="rId18"/>
    <p:sldId id="286" r:id="rId19"/>
    <p:sldId id="265" r:id="rId20"/>
    <p:sldId id="26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7948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3002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75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6743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95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47658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08494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4688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3310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8857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87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8287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6821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9014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05906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7142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4771-8A5F-4EBB-9D4C-5796931AF551}" type="datetimeFigureOut">
              <a:rPr lang="hr-BA" smtClean="0"/>
              <a:t>05.03.2021.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94E18B-7B34-4062-A869-F9E788720598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51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rustempasic@pf.unsa.ba" TargetMode="External"/><Relationship Id="rId2" Type="http://schemas.openxmlformats.org/officeDocument/2006/relationships/hyperlink" Target="mailto:merjemr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JYGrfS8i6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709670"/>
          </a:xfrm>
        </p:spPr>
        <p:txBody>
          <a:bodyPr>
            <a:normAutofit fontScale="90000"/>
          </a:bodyPr>
          <a:lstStyle/>
          <a:p>
            <a:pPr algn="ctr"/>
            <a:r>
              <a:rPr lang="hr-BA" dirty="0" smtClean="0"/>
              <a:t>Kako izvoditi projektnu nastavu u online okruženju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BA" dirty="0" smtClean="0"/>
              <a:t>Prof. dr. Sanela Merjem Rustempašić</a:t>
            </a:r>
          </a:p>
          <a:p>
            <a:r>
              <a:rPr lang="hr-BA" dirty="0" smtClean="0"/>
              <a:t>Odsjek za razrednu nastavu</a:t>
            </a:r>
          </a:p>
          <a:p>
            <a:r>
              <a:rPr lang="hr-BA" dirty="0" smtClean="0"/>
              <a:t>Pedagoški fakultet Univerziteta u Sarajevu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971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Kako je to izgledalo...</a:t>
            </a:r>
            <a:endParaRPr lang="hr-B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603" y="1594694"/>
            <a:ext cx="3928584" cy="24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03" y="4176273"/>
            <a:ext cx="3928584" cy="2414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09" y="4176273"/>
            <a:ext cx="3928584" cy="2414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09" y="1594693"/>
            <a:ext cx="3928584" cy="24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Eksperimentalna metoda – naučni pristup</a:t>
            </a:r>
            <a:endParaRPr lang="hr-BA" dirty="0"/>
          </a:p>
        </p:txBody>
      </p:sp>
      <p:pic>
        <p:nvPicPr>
          <p:cNvPr id="3074" name="Picture 2" descr="Opis fotografije nije dostupa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702" y="2133600"/>
            <a:ext cx="672242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64" y="433576"/>
            <a:ext cx="10515600" cy="1325563"/>
          </a:xfrm>
        </p:spPr>
        <p:txBody>
          <a:bodyPr/>
          <a:lstStyle/>
          <a:p>
            <a:pPr algn="ctr"/>
            <a:r>
              <a:rPr lang="hr-BA" dirty="0" smtClean="0"/>
              <a:t>Ispitaj i utvrdi osobine vode</a:t>
            </a:r>
            <a:endParaRPr lang="hr-BA" dirty="0"/>
          </a:p>
        </p:txBody>
      </p:sp>
      <p:pic>
        <p:nvPicPr>
          <p:cNvPr id="18" name="image9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3655" y="4114104"/>
            <a:ext cx="3827388" cy="2045441"/>
          </a:xfrm>
          <a:prstGeom prst="rect">
            <a:avLst/>
          </a:prstGeom>
        </p:spPr>
      </p:pic>
      <p:pic>
        <p:nvPicPr>
          <p:cNvPr id="5" name="Picture 4" descr="93949307_708922696539036_1531410670023606272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660243" y="2176530"/>
            <a:ext cx="1551149" cy="1803042"/>
          </a:xfrm>
          <a:prstGeom prst="rect">
            <a:avLst/>
          </a:prstGeom>
        </p:spPr>
      </p:pic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86313" y="3979572"/>
            <a:ext cx="4468783" cy="2421228"/>
            <a:chOff x="436" y="1340"/>
            <a:chExt cx="11738" cy="483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1372"/>
              <a:ext cx="6306" cy="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1680"/>
              <a:ext cx="5396" cy="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" y="1340"/>
              <a:ext cx="5798" cy="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" y="1682"/>
              <a:ext cx="4890" cy="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97328" y="2095296"/>
            <a:ext cx="2458130" cy="2156800"/>
            <a:chOff x="6556" y="1472"/>
            <a:chExt cx="4691" cy="4939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" y="1471"/>
              <a:ext cx="4691" cy="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" y="1710"/>
              <a:ext cx="3926" cy="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679223" y="1796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BA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387463" y="2081713"/>
            <a:ext cx="2451525" cy="2156746"/>
            <a:chOff x="0" y="0"/>
            <a:chExt cx="5071" cy="4879"/>
          </a:xfrm>
        </p:grpSpPr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71" cy="4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236"/>
              <a:ext cx="4265" cy="4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image11.jpe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71512" y="2199228"/>
            <a:ext cx="2094799" cy="1780344"/>
          </a:xfrm>
          <a:prstGeom prst="rect">
            <a:avLst/>
          </a:prstGeom>
        </p:spPr>
      </p:pic>
      <p:pic>
        <p:nvPicPr>
          <p:cNvPr id="20" name="image5.jpe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0092" y="2160202"/>
            <a:ext cx="1735986" cy="1839552"/>
          </a:xfrm>
          <a:prstGeom prst="rect">
            <a:avLst/>
          </a:prstGeom>
        </p:spPr>
      </p:pic>
      <p:pic>
        <p:nvPicPr>
          <p:cNvPr id="21" name="image14.jpe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35766" y="4097087"/>
            <a:ext cx="1871857" cy="19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Pažljivo</a:t>
            </a:r>
            <a:r>
              <a:rPr lang="en-US" sz="2400" dirty="0"/>
              <a:t> </a:t>
            </a:r>
            <a:r>
              <a:rPr lang="en-US" sz="2400" dirty="0" err="1"/>
              <a:t>pogledaj</a:t>
            </a:r>
            <a:r>
              <a:rPr lang="en-US" sz="2400" dirty="0"/>
              <a:t> </a:t>
            </a:r>
            <a:r>
              <a:rPr lang="en-US" sz="2400" dirty="0" err="1"/>
              <a:t>fotografije</a:t>
            </a:r>
            <a:r>
              <a:rPr lang="en-US" sz="2400" dirty="0"/>
              <a:t> </a:t>
            </a:r>
            <a:r>
              <a:rPr lang="en-US" sz="2400" dirty="0" err="1"/>
              <a:t>biljaka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pročitaj</a:t>
            </a:r>
            <a:r>
              <a:rPr lang="en-US" sz="2400" dirty="0"/>
              <a:t> </a:t>
            </a:r>
            <a:r>
              <a:rPr lang="en-US" sz="2400" dirty="0" err="1"/>
              <a:t>njihovu</a:t>
            </a:r>
            <a:r>
              <a:rPr lang="en-US" sz="2400" dirty="0"/>
              <a:t> </a:t>
            </a:r>
            <a:r>
              <a:rPr lang="en-US" sz="2400" dirty="0" err="1"/>
              <a:t>namjenu</a:t>
            </a:r>
            <a:r>
              <a:rPr lang="en-US" sz="2400" dirty="0"/>
              <a:t>. </a:t>
            </a:r>
            <a:r>
              <a:rPr lang="en-US" sz="2400" dirty="0" err="1"/>
              <a:t>Nakon</a:t>
            </a:r>
            <a:r>
              <a:rPr lang="en-US" sz="2400" dirty="0"/>
              <a:t> toga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očekuje</a:t>
            </a:r>
            <a:r>
              <a:rPr lang="en-US" sz="2400" dirty="0"/>
              <a:t> </a:t>
            </a:r>
            <a:r>
              <a:rPr lang="en-US" sz="2400" dirty="0" err="1"/>
              <a:t>zadatak</a:t>
            </a:r>
            <a:r>
              <a:rPr lang="en-US" sz="2400" dirty="0"/>
              <a:t> u </a:t>
            </a:r>
            <a:r>
              <a:rPr lang="en-US" sz="2400" dirty="0" err="1"/>
              <a:t>kojem</a:t>
            </a:r>
            <a:r>
              <a:rPr lang="en-US" sz="2400" dirty="0"/>
              <a:t> </a:t>
            </a:r>
            <a:r>
              <a:rPr lang="en-US" sz="2400" dirty="0" err="1"/>
              <a:t>ćeš</a:t>
            </a:r>
            <a:r>
              <a:rPr lang="en-US" sz="2400" dirty="0"/>
              <a:t> </a:t>
            </a:r>
            <a:r>
              <a:rPr lang="en-US" sz="2400" dirty="0" smtClean="0"/>
              <a:t>p</a:t>
            </a:r>
            <a:r>
              <a:rPr lang="hr-BA" sz="2400" dirty="0" smtClean="0"/>
              <a:t>reporučiti</a:t>
            </a:r>
            <a:r>
              <a:rPr lang="en-US" sz="2400" dirty="0" smtClean="0"/>
              <a:t> </a:t>
            </a:r>
            <a:r>
              <a:rPr lang="en-US" sz="2400" dirty="0" err="1"/>
              <a:t>prijateljima</a:t>
            </a:r>
            <a:r>
              <a:rPr lang="en-US" sz="2400" dirty="0"/>
              <a:t> </a:t>
            </a:r>
            <a:r>
              <a:rPr lang="hr-BA" sz="2400" dirty="0" smtClean="0"/>
              <a:t>kako da</a:t>
            </a:r>
            <a:r>
              <a:rPr lang="en-US" sz="2400" dirty="0" smtClean="0"/>
              <a:t> </a:t>
            </a:r>
            <a:r>
              <a:rPr lang="en-US" sz="2400" dirty="0" err="1"/>
              <a:t>ublaže</a:t>
            </a:r>
            <a:r>
              <a:rPr lang="en-US" sz="2400" dirty="0"/>
              <a:t> </a:t>
            </a:r>
            <a:r>
              <a:rPr lang="en-US" sz="2400" dirty="0" err="1"/>
              <a:t>lakše</a:t>
            </a:r>
            <a:r>
              <a:rPr lang="en-US" sz="2400" dirty="0"/>
              <a:t> </a:t>
            </a:r>
            <a:r>
              <a:rPr lang="en-US" sz="2400" dirty="0" err="1"/>
              <a:t>zdravstvene</a:t>
            </a:r>
            <a:r>
              <a:rPr lang="en-US" sz="2400" dirty="0"/>
              <a:t> </a:t>
            </a:r>
            <a:r>
              <a:rPr lang="en-US" sz="2400" dirty="0" err="1"/>
              <a:t>tegobe</a:t>
            </a:r>
            <a:r>
              <a:rPr lang="en-US" sz="2400" dirty="0"/>
              <a:t>. </a:t>
            </a:r>
            <a:r>
              <a:rPr lang="en-US" sz="2400" dirty="0" err="1"/>
              <a:t>Sretno</a:t>
            </a:r>
            <a:r>
              <a:rPr lang="en-US" sz="2400" dirty="0"/>
              <a:t>!</a:t>
            </a:r>
            <a:r>
              <a:rPr lang="hr-BA" sz="2400" dirty="0"/>
              <a:t/>
            </a:r>
            <a:br>
              <a:rPr lang="hr-BA" sz="2400" dirty="0"/>
            </a:br>
            <a:endParaRPr lang="hr-B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B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34" y="2326783"/>
            <a:ext cx="6644940" cy="4351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400" dirty="0" smtClean="0"/>
              <a:t>Poveži koristi i tegobe te preporuči odgovarajući čaj.</a:t>
            </a:r>
            <a:endParaRPr lang="hr-B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8039"/>
            <a:ext cx="8915400" cy="5112913"/>
          </a:xfrm>
        </p:spPr>
        <p:txBody>
          <a:bodyPr>
            <a:noAutofit/>
          </a:bodyPr>
          <a:lstStyle/>
          <a:p>
            <a:pPr lvl="0"/>
            <a:r>
              <a:rPr lang="en-US" dirty="0" err="1"/>
              <a:t>Amer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tegobe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disajnim</a:t>
            </a:r>
            <a:r>
              <a:rPr lang="en-US" dirty="0"/>
              <a:t> </a:t>
            </a:r>
            <a:r>
              <a:rPr lang="en-US" dirty="0" err="1"/>
              <a:t>putevima</a:t>
            </a:r>
            <a:r>
              <a:rPr lang="en-US" dirty="0"/>
              <a:t>, a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</a:t>
            </a:r>
            <a:r>
              <a:rPr lang="en-US" dirty="0" err="1"/>
              <a:t>opada</a:t>
            </a:r>
            <a:r>
              <a:rPr lang="en-US" dirty="0"/>
              <a:t> </a:t>
            </a:r>
            <a:r>
              <a:rPr lang="en-US" dirty="0" err="1"/>
              <a:t>kosa</a:t>
            </a:r>
            <a:r>
              <a:rPr lang="en-US" dirty="0"/>
              <a:t>.</a:t>
            </a:r>
            <a:endParaRPr lang="hr-BA" dirty="0"/>
          </a:p>
          <a:p>
            <a:pPr lvl="0"/>
            <a:r>
              <a:rPr lang="en-US" dirty="0"/>
              <a:t>Maja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ljepšu</a:t>
            </a:r>
            <a:r>
              <a:rPr lang="en-US" dirty="0"/>
              <a:t> </a:t>
            </a:r>
            <a:r>
              <a:rPr lang="en-US" dirty="0" err="1"/>
              <a:t>kožu</a:t>
            </a:r>
            <a:r>
              <a:rPr lang="en-US" dirty="0"/>
              <a:t>.</a:t>
            </a:r>
            <a:endParaRPr lang="hr-BA" dirty="0"/>
          </a:p>
          <a:p>
            <a:pPr lvl="0"/>
            <a:r>
              <a:rPr lang="en-US" dirty="0" err="1"/>
              <a:t>Dadu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stomak</a:t>
            </a:r>
            <a:r>
              <a:rPr lang="en-US" dirty="0"/>
              <a:t>, a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mlađi</a:t>
            </a:r>
            <a:r>
              <a:rPr lang="en-US" dirty="0"/>
              <a:t> brat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zubobolju</a:t>
            </a:r>
            <a:r>
              <a:rPr lang="en-US" dirty="0"/>
              <a:t>.</a:t>
            </a:r>
            <a:endParaRPr lang="hr-BA" dirty="0"/>
          </a:p>
          <a:p>
            <a:pPr lvl="0"/>
            <a:r>
              <a:rPr lang="en-US" dirty="0"/>
              <a:t>Ado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pročistiti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krv</a:t>
            </a:r>
            <a:r>
              <a:rPr lang="en-US" dirty="0"/>
              <a:t>, a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starija</a:t>
            </a:r>
            <a:r>
              <a:rPr lang="en-US" dirty="0"/>
              <a:t> </a:t>
            </a:r>
            <a:r>
              <a:rPr lang="en-US" dirty="0" err="1"/>
              <a:t>sestra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bubuljice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 smtClean="0"/>
              <a:t>.</a:t>
            </a:r>
            <a:endParaRPr lang="hr-BA" dirty="0" smtClean="0"/>
          </a:p>
          <a:p>
            <a:pPr marL="0" lvl="0" indent="0">
              <a:buNone/>
            </a:pPr>
            <a:endParaRPr lang="hr-BA" dirty="0"/>
          </a:p>
          <a:p>
            <a:pPr marL="0" lvl="0" indent="0">
              <a:buNone/>
            </a:pPr>
            <a:endParaRPr lang="hr-BA" dirty="0"/>
          </a:p>
          <a:p>
            <a:pPr marL="0" indent="0">
              <a:buNone/>
            </a:pPr>
            <a:r>
              <a:rPr lang="bs-Latn-BA" dirty="0"/>
              <a:t>Ameru preporučujem </a:t>
            </a:r>
            <a:r>
              <a:rPr lang="bs-Latn-BA" dirty="0" smtClean="0"/>
              <a:t>____________, </a:t>
            </a:r>
            <a:r>
              <a:rPr lang="bs-Latn-BA" dirty="0"/>
              <a:t>a njegovom </a:t>
            </a:r>
            <a:r>
              <a:rPr lang="bs-Latn-BA" dirty="0" smtClean="0"/>
              <a:t>ocu ________________.</a:t>
            </a:r>
          </a:p>
          <a:p>
            <a:pPr marL="0" indent="0">
              <a:buNone/>
            </a:pPr>
            <a:r>
              <a:rPr lang="bs-Latn-BA" dirty="0" smtClean="0"/>
              <a:t>Maja </a:t>
            </a:r>
            <a:r>
              <a:rPr lang="bs-Latn-BA" dirty="0"/>
              <a:t>neka </a:t>
            </a:r>
            <a:r>
              <a:rPr lang="bs-Latn-BA" dirty="0" smtClean="0"/>
              <a:t>koristi _____________. </a:t>
            </a:r>
          </a:p>
          <a:p>
            <a:pPr marL="0" indent="0">
              <a:buNone/>
            </a:pPr>
            <a:r>
              <a:rPr lang="bs-Latn-BA" dirty="0" smtClean="0"/>
              <a:t>Dado </a:t>
            </a:r>
            <a:r>
              <a:rPr lang="bs-Latn-BA" dirty="0"/>
              <a:t>neka popije </a:t>
            </a:r>
            <a:r>
              <a:rPr lang="bs-Latn-BA" dirty="0" smtClean="0"/>
              <a:t>_____________, </a:t>
            </a:r>
            <a:r>
              <a:rPr lang="bs-Latn-BA" dirty="0"/>
              <a:t>a njegovom bratu preporučujem </a:t>
            </a:r>
            <a:r>
              <a:rPr lang="bs-Latn-BA" dirty="0" smtClean="0"/>
              <a:t>____________. </a:t>
            </a:r>
          </a:p>
          <a:p>
            <a:pPr marL="0" indent="0">
              <a:buNone/>
            </a:pPr>
            <a:r>
              <a:rPr lang="bs-Latn-BA" dirty="0" smtClean="0"/>
              <a:t>Ado </a:t>
            </a:r>
            <a:r>
              <a:rPr lang="bs-Latn-BA" dirty="0"/>
              <a:t>treba jesti </a:t>
            </a:r>
            <a:r>
              <a:rPr lang="bs-Latn-BA" dirty="0" smtClean="0"/>
              <a:t>i piti </a:t>
            </a:r>
            <a:r>
              <a:rPr lang="bs-Latn-BA" dirty="0"/>
              <a:t>što više ___________, a njegova starija sestra treba da </a:t>
            </a:r>
            <a:r>
              <a:rPr lang="bs-Latn-BA" dirty="0" smtClean="0"/>
              <a:t>_______________.</a:t>
            </a:r>
            <a:endParaRPr lang="hr-BA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hr-BA" sz="2400" dirty="0"/>
          </a:p>
        </p:txBody>
      </p:sp>
    </p:spTree>
    <p:extLst>
      <p:ext uri="{BB962C8B-B14F-4D97-AF65-F5344CB8AC3E}">
        <p14:creationId xmlns:p14="http://schemas.microsoft.com/office/powerpoint/2010/main" val="24551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096" y="2215165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r>
              <a:rPr lang="hr-BA" dirty="0" smtClean="0"/>
              <a:t>  </a:t>
            </a:r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r>
              <a:rPr lang="hr-BA" sz="2000" dirty="0" smtClean="0"/>
              <a:t>Ko za nas daje mlijeko?</a:t>
            </a:r>
          </a:p>
          <a:p>
            <a:pPr marL="0" indent="0">
              <a:buNone/>
            </a:pPr>
            <a:r>
              <a:rPr lang="hr-BA" sz="2000" dirty="0" smtClean="0"/>
              <a:t>Hrani se travom koju nalazi na pašnjaku?</a:t>
            </a:r>
          </a:p>
          <a:p>
            <a:pPr marL="0" indent="0">
              <a:buNone/>
            </a:pPr>
            <a:r>
              <a:rPr lang="hr-BA" sz="2000" dirty="0" smtClean="0"/>
              <a:t>Nisam jedan a nisam ni pet, nisam dva a ni šest. Pogodi ko sam ja?</a:t>
            </a:r>
            <a:endParaRPr lang="hr-BA" sz="2000" dirty="0"/>
          </a:p>
          <a:p>
            <a:pPr marL="0" indent="0">
              <a:buNone/>
            </a:pPr>
            <a:endParaRPr lang="hr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9584"/>
          </a:xfrm>
        </p:spPr>
        <p:txBody>
          <a:bodyPr/>
          <a:lstStyle/>
          <a:p>
            <a:r>
              <a:rPr lang="hr-BA" dirty="0" smtClean="0"/>
              <a:t>        Zagonetke... ali ne obične</a:t>
            </a:r>
            <a:endParaRPr lang="hr-BA" dirty="0"/>
          </a:p>
        </p:txBody>
      </p:sp>
      <p:sp>
        <p:nvSpPr>
          <p:cNvPr id="6" name="Cloud 5"/>
          <p:cNvSpPr/>
          <p:nvPr/>
        </p:nvSpPr>
        <p:spPr>
          <a:xfrm>
            <a:off x="7637172" y="1944709"/>
            <a:ext cx="3065172" cy="15454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400" dirty="0" smtClean="0"/>
              <a:t>       Osmisli</a:t>
            </a:r>
          </a:p>
          <a:p>
            <a:r>
              <a:rPr lang="hr-BA" sz="2400" dirty="0" smtClean="0"/>
              <a:t>     zagonetku</a:t>
            </a:r>
            <a:endParaRPr lang="hr-BA" sz="2400" dirty="0"/>
          </a:p>
        </p:txBody>
      </p:sp>
    </p:spTree>
    <p:extLst>
      <p:ext uri="{BB962C8B-B14F-4D97-AF65-F5344CB8AC3E}">
        <p14:creationId xmlns:p14="http://schemas.microsoft.com/office/powerpoint/2010/main" val="170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Benefiti za studente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BA" sz="2400" dirty="0" smtClean="0"/>
              <a:t>Fokus je na ishodima učenja</a:t>
            </a:r>
          </a:p>
          <a:p>
            <a:r>
              <a:rPr lang="hr-BA" sz="2400" dirty="0" smtClean="0"/>
              <a:t>Koriste različite strategije za učenje</a:t>
            </a:r>
          </a:p>
          <a:p>
            <a:r>
              <a:rPr lang="hr-BA" sz="2400" dirty="0" smtClean="0"/>
              <a:t>Praktično primjenjuju naučeno</a:t>
            </a:r>
          </a:p>
          <a:p>
            <a:r>
              <a:rPr lang="hr-BA" sz="2400" dirty="0" smtClean="0"/>
              <a:t>Kreiraju materijale</a:t>
            </a:r>
          </a:p>
          <a:p>
            <a:r>
              <a:rPr lang="hr-BA" sz="2400" dirty="0" smtClean="0"/>
              <a:t>Analiziraju urađeno</a:t>
            </a:r>
          </a:p>
          <a:p>
            <a:r>
              <a:rPr lang="hr-BA" sz="2400" dirty="0" smtClean="0"/>
              <a:t>Koriste</a:t>
            </a:r>
            <a:r>
              <a:rPr lang="hr-BA" sz="2400" dirty="0"/>
              <a:t> </a:t>
            </a:r>
            <a:r>
              <a:rPr lang="hr-BA" sz="2400" dirty="0" smtClean="0"/>
              <a:t>povratnu informaciju</a:t>
            </a:r>
          </a:p>
          <a:p>
            <a:r>
              <a:rPr lang="hr-BA" sz="2400" dirty="0"/>
              <a:t>P</a:t>
            </a:r>
            <a:r>
              <a:rPr lang="hr-BA" sz="2400" dirty="0" smtClean="0"/>
              <a:t>rocjenjuju sebe i druge</a:t>
            </a:r>
          </a:p>
          <a:p>
            <a:r>
              <a:rPr lang="hr-BA" sz="2400" dirty="0" smtClean="0"/>
              <a:t>Sarađuju</a:t>
            </a:r>
          </a:p>
          <a:p>
            <a:endParaRPr lang="hr-BA" dirty="0" smtClean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627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Benefiti projektne nastave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BA" sz="9600" dirty="0" smtClean="0"/>
              <a:t>Veća motivacija za učenje i rad</a:t>
            </a:r>
          </a:p>
          <a:p>
            <a:r>
              <a:rPr lang="hr-BA" sz="9600" dirty="0" smtClean="0"/>
              <a:t>Naglasak je na procesu učenja, stvaranja i primjeni</a:t>
            </a:r>
          </a:p>
          <a:p>
            <a:r>
              <a:rPr lang="hr-BA" sz="9600" dirty="0" smtClean="0"/>
              <a:t>Upotreba različitih strategija i pomagala potiču različite stilove učenja</a:t>
            </a:r>
          </a:p>
          <a:p>
            <a:r>
              <a:rPr lang="hr-BA" sz="9600" dirty="0" smtClean="0"/>
              <a:t>Produktivna pitanja i zadaci omogućavaju kreativniji pristup</a:t>
            </a:r>
          </a:p>
          <a:p>
            <a:r>
              <a:rPr lang="hr-BA" sz="9600" dirty="0" smtClean="0"/>
              <a:t>Studentima nudimo veću autonomiju (upravljaju procesom učenja), ali imaju i veću odgovornost</a:t>
            </a:r>
          </a:p>
          <a:p>
            <a:r>
              <a:rPr lang="hr-BA" sz="9600" dirty="0" smtClean="0"/>
              <a:t>Ne dozvoljava da učionice postanu restorani brze hrane u kojima ćemo nuditi i servirati gotova jela</a:t>
            </a:r>
          </a:p>
          <a:p>
            <a:endParaRPr lang="hr-BA" dirty="0" smtClean="0"/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r>
              <a:rPr lang="hr-BA" dirty="0" smtClean="0"/>
              <a:t> 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1041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BA" sz="2800" b="1" dirty="0">
                <a:solidFill>
                  <a:schemeClr val="tx1"/>
                </a:solidFill>
              </a:rPr>
              <a:t>Istraživanja pokazuju da edukatori provedu čak 80% vremena dijeleći svoju stručnost.</a:t>
            </a:r>
            <a:br>
              <a:rPr lang="hr-BA" sz="2800" b="1" dirty="0">
                <a:solidFill>
                  <a:schemeClr val="tx1"/>
                </a:solidFill>
              </a:rPr>
            </a:br>
            <a:endParaRPr lang="hr-BA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/>
          </a:p>
          <a:p>
            <a:pPr marL="0" indent="0" algn="ctr">
              <a:buNone/>
            </a:pPr>
            <a:r>
              <a:rPr lang="hr-BA" sz="2400" i="1" dirty="0" smtClean="0"/>
              <a:t>Be the guide on the side, not the sage on the stage</a:t>
            </a:r>
          </a:p>
          <a:p>
            <a:pPr marL="0" indent="0" algn="ctr">
              <a:buNone/>
            </a:pPr>
            <a:r>
              <a:rPr lang="hr-BA" sz="2400" i="1" dirty="0" smtClean="0"/>
              <a:t>(Budi vodič sa strane, a ne mudrac na sceni)</a:t>
            </a:r>
            <a:endParaRPr lang="hr-BA" sz="2400" i="1" dirty="0"/>
          </a:p>
        </p:txBody>
      </p:sp>
    </p:spTree>
    <p:extLst>
      <p:ext uri="{BB962C8B-B14F-4D97-AF65-F5344CB8AC3E}">
        <p14:creationId xmlns:p14="http://schemas.microsoft.com/office/powerpoint/2010/main" val="20173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PODRŠKA NAŠIM STUDENTIMA</a:t>
            </a:r>
            <a:br>
              <a:rPr lang="hr-BA" dirty="0" smtClean="0"/>
            </a:br>
            <a:r>
              <a:rPr lang="hr-BA" dirty="0" smtClean="0"/>
              <a:t>                                                        27. 3. 2020. 2020.</a:t>
            </a:r>
            <a:endParaRPr lang="hr-BA" dirty="0"/>
          </a:p>
        </p:txBody>
      </p:sp>
      <p:pic>
        <p:nvPicPr>
          <p:cNvPr id="6146" name="Picture 2" descr="Može biti slika sljedećeg: 12 osoba, uključujući Harisa Memisevica, Sanelu Merjem Rustempašić, Irmu Cehic i Daniela Maleč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22" y="1690688"/>
            <a:ext cx="6567153" cy="43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Šta nas danas očekuje?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400" dirty="0" smtClean="0"/>
              <a:t>Karakteristike projektne nastave</a:t>
            </a:r>
          </a:p>
          <a:p>
            <a:r>
              <a:rPr lang="hr-BA" sz="2400" dirty="0" smtClean="0"/>
              <a:t>Ideja za projektnu temu</a:t>
            </a:r>
          </a:p>
          <a:p>
            <a:r>
              <a:rPr lang="hr-BA" sz="2400" dirty="0" smtClean="0"/>
              <a:t>Demonstriranje projektnih aktivnosti</a:t>
            </a:r>
          </a:p>
          <a:p>
            <a:r>
              <a:rPr lang="hr-BA" sz="2400" dirty="0" smtClean="0"/>
              <a:t>Benefiti primjene projekt metode</a:t>
            </a:r>
          </a:p>
          <a:p>
            <a:r>
              <a:rPr lang="hr-BA" sz="2400" dirty="0" smtClean="0"/>
              <a:t>Umjesto zaključka</a:t>
            </a:r>
            <a:endParaRPr lang="hr-BA" sz="2400" dirty="0"/>
          </a:p>
        </p:txBody>
      </p:sp>
    </p:spTree>
    <p:extLst>
      <p:ext uri="{BB962C8B-B14F-4D97-AF65-F5344CB8AC3E}">
        <p14:creationId xmlns:p14="http://schemas.microsoft.com/office/powerpoint/2010/main" val="32436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BA" dirty="0"/>
          </a:p>
          <a:p>
            <a:pPr marL="0" indent="0" algn="ctr">
              <a:buNone/>
            </a:pPr>
            <a:r>
              <a:rPr lang="hr-BA" sz="6000" dirty="0" smtClean="0"/>
              <a:t>HVALA NA PAŽNJI!</a:t>
            </a:r>
          </a:p>
          <a:p>
            <a:pPr marL="0" indent="0" algn="ctr">
              <a:buNone/>
            </a:pPr>
            <a:endParaRPr lang="hr-BA" sz="6000" dirty="0" smtClean="0"/>
          </a:p>
          <a:p>
            <a:pPr marL="0" indent="0" algn="r">
              <a:buNone/>
            </a:pPr>
            <a:endParaRPr lang="hr-BA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hr-BA" sz="2000" dirty="0" smtClean="0">
                <a:hlinkClick r:id="rId2"/>
              </a:rPr>
              <a:t>merjemr@yahoo.com</a:t>
            </a:r>
            <a:endParaRPr lang="hr-BA" sz="2000" dirty="0" smtClean="0"/>
          </a:p>
          <a:p>
            <a:pPr marL="0" indent="0" algn="r">
              <a:buNone/>
            </a:pPr>
            <a:r>
              <a:rPr lang="hr-BA" sz="2000" dirty="0" smtClean="0">
                <a:hlinkClick r:id="rId3"/>
              </a:rPr>
              <a:t>srustempasic@pf.unsa.ba</a:t>
            </a:r>
            <a:endParaRPr lang="hr-BA" sz="2000" dirty="0" smtClean="0"/>
          </a:p>
          <a:p>
            <a:pPr marL="0" indent="0" algn="r">
              <a:buNone/>
            </a:pPr>
            <a:endParaRPr lang="hr-BA" sz="2000" dirty="0"/>
          </a:p>
        </p:txBody>
      </p:sp>
    </p:spTree>
    <p:extLst>
      <p:ext uri="{BB962C8B-B14F-4D97-AF65-F5344CB8AC3E}">
        <p14:creationId xmlns:p14="http://schemas.microsoft.com/office/powerpoint/2010/main" val="31542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Projektna nastava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79560" y="2060621"/>
            <a:ext cx="9074239" cy="411634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r-HR" dirty="0" smtClean="0"/>
          </a:p>
          <a:p>
            <a:pPr marL="0" indent="0">
              <a:lnSpc>
                <a:spcPct val="80000"/>
              </a:lnSpc>
              <a:buNone/>
            </a:pPr>
            <a:endParaRPr lang="hr-HR" dirty="0"/>
          </a:p>
          <a:p>
            <a:pPr>
              <a:lnSpc>
                <a:spcPct val="80000"/>
              </a:lnSpc>
            </a:pPr>
            <a:r>
              <a:rPr lang="hr-HR" sz="2400" dirty="0"/>
              <a:t>O</a:t>
            </a:r>
            <a:r>
              <a:rPr lang="hr-HR" sz="2400" dirty="0" smtClean="0"/>
              <a:t>blik je integriranog učenja</a:t>
            </a:r>
            <a:endParaRPr lang="hr-HR" sz="2400" dirty="0"/>
          </a:p>
          <a:p>
            <a:pPr>
              <a:lnSpc>
                <a:spcPct val="80000"/>
              </a:lnSpc>
            </a:pPr>
            <a:r>
              <a:rPr lang="hr-HR" sz="2400" dirty="0" smtClean="0"/>
              <a:t>Tema se istražuje detaljno </a:t>
            </a:r>
          </a:p>
          <a:p>
            <a:pPr>
              <a:lnSpc>
                <a:spcPct val="80000"/>
              </a:lnSpc>
            </a:pPr>
            <a:r>
              <a:rPr lang="hr-HR" sz="2400" dirty="0" smtClean="0"/>
              <a:t>Aktivnost rezultira proizvodom</a:t>
            </a:r>
          </a:p>
          <a:p>
            <a:pPr>
              <a:lnSpc>
                <a:spcPct val="80000"/>
              </a:lnSpc>
            </a:pPr>
            <a:r>
              <a:rPr lang="hr-HR" sz="2400" dirty="0" smtClean="0"/>
              <a:t>Ishodi se jasno definiraju</a:t>
            </a:r>
            <a:endParaRPr lang="hr-HR" sz="2400" dirty="0"/>
          </a:p>
          <a:p>
            <a:pPr>
              <a:lnSpc>
                <a:spcPct val="80000"/>
              </a:lnSpc>
            </a:pPr>
            <a:r>
              <a:rPr lang="hr-HR" sz="2400" dirty="0"/>
              <a:t>Uz znanja, </a:t>
            </a:r>
            <a:r>
              <a:rPr lang="hr-HR" sz="2400" dirty="0" smtClean="0"/>
              <a:t>razvija/osnažuje </a:t>
            </a:r>
            <a:r>
              <a:rPr lang="hr-HR" sz="2400" dirty="0"/>
              <a:t>vještine i mentalne </a:t>
            </a:r>
            <a:r>
              <a:rPr lang="hr-HR" sz="2400" dirty="0" smtClean="0"/>
              <a:t>navike</a:t>
            </a:r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Projektna nastava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BA" sz="2000" dirty="0" smtClean="0"/>
              <a:t>Započinje „bombastično”</a:t>
            </a:r>
          </a:p>
          <a:p>
            <a:r>
              <a:rPr lang="hr-BA" sz="2000" dirty="0" smtClean="0"/>
              <a:t>Demonstriranje šta student zna/čini T+P</a:t>
            </a:r>
          </a:p>
          <a:p>
            <a:r>
              <a:rPr lang="hr-BA" sz="2000" dirty="0" smtClean="0"/>
              <a:t>Timski i samostalno istraživanje i rad</a:t>
            </a:r>
          </a:p>
          <a:p>
            <a:r>
              <a:rPr lang="hr-BA" sz="2000" dirty="0" smtClean="0"/>
              <a:t>Rješavanje problema</a:t>
            </a:r>
          </a:p>
          <a:p>
            <a:r>
              <a:rPr lang="hr-BA" sz="2000" dirty="0" smtClean="0"/>
              <a:t>Kreiranje i izrada proizvoda</a:t>
            </a:r>
          </a:p>
          <a:p>
            <a:r>
              <a:rPr lang="hr-BA" sz="2000" dirty="0" smtClean="0"/>
              <a:t>Povezivanje sa zajednicom    </a:t>
            </a:r>
          </a:p>
          <a:p>
            <a:r>
              <a:rPr lang="hr-BA" sz="2000" dirty="0" smtClean="0"/>
              <a:t>Planirane aktivnosti su mjerljive</a:t>
            </a:r>
          </a:p>
          <a:p>
            <a:r>
              <a:rPr lang="hr-BA" sz="2000" dirty="0" smtClean="0"/>
              <a:t>Humanistički pristup</a:t>
            </a:r>
          </a:p>
          <a:p>
            <a:pPr marL="0" indent="0">
              <a:buNone/>
            </a:pPr>
            <a:r>
              <a:rPr lang="hr-BA" dirty="0" smtClean="0"/>
              <a:t>             </a:t>
            </a:r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</p:txBody>
      </p:sp>
      <p:pic>
        <p:nvPicPr>
          <p:cNvPr id="4" name="Picture 2" descr="http://hr-static.kolektiva.net/media/catalog/product/cache/3/thumbnail/339x225/523d7b71100a7f178afdcdbbe7b129e7/0/0/00moz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904" y="918061"/>
            <a:ext cx="2163650" cy="1215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Planiranje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4101"/>
            <a:ext cx="8915400" cy="4373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2400" dirty="0" smtClean="0"/>
              <a:t>Sjetite se puzzle slagalica!</a:t>
            </a:r>
          </a:p>
          <a:p>
            <a:pPr marL="0" indent="0" algn="ctr">
              <a:buNone/>
            </a:pPr>
            <a:r>
              <a:rPr lang="bs-Latn-BA" sz="2400" dirty="0" smtClean="0"/>
              <a:t>Sve su one puno jednostavnije za složiti, </a:t>
            </a:r>
          </a:p>
          <a:p>
            <a:pPr marL="0" indent="0" algn="ctr">
              <a:buNone/>
            </a:pPr>
            <a:r>
              <a:rPr lang="bs-Latn-BA" sz="2400" dirty="0" smtClean="0"/>
              <a:t>ako najprije možemo vidjeti cijelu sliku.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69" y="3612221"/>
            <a:ext cx="3732705" cy="29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Ja sam učitelj! </a:t>
            </a:r>
            <a:br>
              <a:rPr lang="hr-BA" dirty="0"/>
            </a:br>
            <a:r>
              <a:rPr lang="hr-BA" dirty="0"/>
              <a:t>Koja je tvoja super moć?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BA" dirty="0" smtClean="0"/>
          </a:p>
          <a:p>
            <a:pPr marL="0" indent="0" algn="ctr">
              <a:buNone/>
            </a:pPr>
            <a:endParaRPr lang="hr-B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6" y="2062587"/>
            <a:ext cx="6070094" cy="3521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78085" y="2690336"/>
            <a:ext cx="3284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dirty="0"/>
              <a:t>„Od učitelja se očekuje da ostvare nemoguće ciljeve </a:t>
            </a:r>
          </a:p>
          <a:p>
            <a:r>
              <a:rPr lang="hr-BA" dirty="0"/>
              <a:t>neadekvatnim sredstvima.</a:t>
            </a:r>
          </a:p>
          <a:p>
            <a:endParaRPr lang="hr-BA" b="1" dirty="0" smtClean="0"/>
          </a:p>
          <a:p>
            <a:r>
              <a:rPr lang="hr-BA" b="1" dirty="0" smtClean="0"/>
              <a:t>Pravo </a:t>
            </a:r>
            <a:r>
              <a:rPr lang="hr-BA" b="1" dirty="0"/>
              <a:t>čudo je da oni to vrlo često i čine</a:t>
            </a:r>
            <a:r>
              <a:rPr lang="hr-BA" dirty="0"/>
              <a:t>.”</a:t>
            </a:r>
          </a:p>
          <a:p>
            <a:pPr algn="r"/>
            <a:r>
              <a:rPr lang="hr-BA" dirty="0"/>
              <a:t>Haim Ginott</a:t>
            </a:r>
          </a:p>
        </p:txBody>
      </p:sp>
    </p:spTree>
    <p:extLst>
      <p:ext uri="{BB962C8B-B14F-4D97-AF65-F5344CB8AC3E}">
        <p14:creationId xmlns:p14="http://schemas.microsoft.com/office/powerpoint/2010/main" val="10912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Praksa – škole – virus - online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688" y="1442433"/>
            <a:ext cx="10292924" cy="50227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r>
              <a:rPr lang="hr-BA" b="1" dirty="0" smtClean="0"/>
              <a:t>    </a:t>
            </a:r>
          </a:p>
          <a:p>
            <a:pPr marL="0" indent="0">
              <a:buNone/>
            </a:pPr>
            <a:r>
              <a:rPr lang="hr-BA" b="1" dirty="0" smtClean="0"/>
              <a:t>                             </a:t>
            </a:r>
            <a:r>
              <a:rPr lang="hr-BA" sz="2400" b="1" dirty="0" smtClean="0"/>
              <a:t>Projekt: Podrška učiteljima </a:t>
            </a:r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 smtClean="0"/>
          </a:p>
          <a:p>
            <a:endParaRPr lang="hr-BA" dirty="0" smtClean="0"/>
          </a:p>
          <a:p>
            <a:pPr algn="ctr"/>
            <a:r>
              <a:rPr lang="hr-BA" sz="2000" dirty="0" smtClean="0"/>
              <a:t>Snimci uvodnih dijelova časa – motivacija, interes, znatiželja</a:t>
            </a:r>
          </a:p>
          <a:p>
            <a:pPr algn="ctr"/>
            <a:r>
              <a:rPr lang="hr-BA" sz="2000" dirty="0" smtClean="0"/>
              <a:t>Snimci glavnog dijela časa – obrade</a:t>
            </a:r>
          </a:p>
          <a:p>
            <a:pPr algn="ctr"/>
            <a:r>
              <a:rPr lang="hr-BA" sz="2000" dirty="0" smtClean="0"/>
              <a:t>Izrada radnih listova, kreativnih zadataka, zagonetki, interaktivnih prezentacija</a:t>
            </a:r>
            <a:endParaRPr lang="hr-BA" dirty="0" smtClean="0"/>
          </a:p>
          <a:p>
            <a:endParaRPr lang="hr-BA" dirty="0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82" y="1557807"/>
            <a:ext cx="3078050" cy="22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„Udice”</a:t>
            </a:r>
            <a:endParaRPr lang="hr-B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516238"/>
              </p:ext>
            </p:extLst>
          </p:nvPr>
        </p:nvGraphicFramePr>
        <p:xfrm>
          <a:off x="2215166" y="2137896"/>
          <a:ext cx="7868992" cy="363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308"/>
                <a:gridCol w="2699342"/>
                <a:gridCol w="2699342"/>
              </a:tblGrid>
              <a:tr h="439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Novinski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članci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Videoklipovi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Crtani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filmovi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kratki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filmovi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Dijalozi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Fotografije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Pisma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dopisi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Izložbe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Literatura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E-</a:t>
                      </a:r>
                      <a:r>
                        <a:rPr lang="en-US" sz="1600" dirty="0" err="1">
                          <a:effectLst/>
                        </a:rPr>
                        <a:t>mailovi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Tehnike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Pjesme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Metafore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Dileme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Doskočice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šale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vic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Posteri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Postepeno otkrivanje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Audiosnimci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Izvještaji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Citati, navodi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Dijagrami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TV-</a:t>
                      </a:r>
                      <a:r>
                        <a:rPr lang="en-US" sz="1600" dirty="0" err="1">
                          <a:effectLst/>
                        </a:rPr>
                        <a:t>šou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Scenarij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Zagonetke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Postavke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radova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2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5044"/>
          </a:xfrm>
        </p:spPr>
        <p:txBody>
          <a:bodyPr>
            <a:normAutofit fontScale="90000"/>
          </a:bodyPr>
          <a:lstStyle/>
          <a:p>
            <a:pPr algn="ctr"/>
            <a:r>
              <a:rPr lang="hr-BA" dirty="0" smtClean="0"/>
              <a:t>Princip aktuelnosti:  </a:t>
            </a:r>
            <a:br>
              <a:rPr lang="hr-BA" dirty="0" smtClean="0"/>
            </a:br>
            <a:r>
              <a:rPr lang="hr-BA" dirty="0" smtClean="0"/>
              <a:t>U susretu </a:t>
            </a:r>
            <a:r>
              <a:rPr lang="hr-BA" dirty="0"/>
              <a:t>Danu </a:t>
            </a:r>
            <a:r>
              <a:rPr lang="hr-BA" dirty="0" smtClean="0"/>
              <a:t>državnosti</a:t>
            </a:r>
            <a:br>
              <a:rPr lang="hr-BA" dirty="0" smtClean="0"/>
            </a:br>
            <a:r>
              <a:rPr lang="hr-BA" dirty="0"/>
              <a:t/>
            </a:r>
            <a:br>
              <a:rPr lang="hr-BA" dirty="0"/>
            </a:br>
            <a:r>
              <a:rPr lang="hr-BA" dirty="0">
                <a:hlinkClick r:id="rId2"/>
              </a:rPr>
              <a:t>https://</a:t>
            </a:r>
            <a:r>
              <a:rPr lang="hr-BA" dirty="0" smtClean="0">
                <a:hlinkClick r:id="rId2"/>
              </a:rPr>
              <a:t>www.youtube.com/watch?v=JYGrfS8i6CE</a:t>
            </a:r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720" y="3103810"/>
            <a:ext cx="5189275" cy="25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EAYABgAAD/2wBDAAgGBgcGBQgHBwcJCQgKDBQNDAsLDBkSEw8UHRofHh0aHBwgJC4nICIsIxwcKDcpLDAxNDQ0Hyc5PTgyPC4zNDL/2wBDAQkJCQwLDBgNDRgyIRwhMjIyMjIyMjIyMjIyMjIyMjIyMjIyMjIyMjIyMjIyMjIyMjIyMjIyMjIyMjIyMjIyMjL/wAARCAGDAy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XYfaja3tUhooAj2t7UbW9qkooAj2t7UbW9qkooAz/wC0bf1b/vmk/tK39W/75rHb7x+tJQBs/wBpW/q3/fNH9pW/q3/fNY1FAGz/AGlb+rf981f0iF9d1FLGxAadwSA52jj3rl67D4Zf8jtbf7j/AMqHsVFXaRuH4f6+sbOYrbavX9+Kevw68RtGZBBbbR6zivWYiuWV03hu1TTGXBz8sajOKx55XsdfsIWPH3+HniFF3GG2x/13FMPgHXwVBhtwW6ZmFeu211HqBJgYGNGwzH1q0IVV97LuIzjNJ1JRdmJUYNXR4ongfXXuZLdYYN8YBY+aMfnWDrMEmg6k9hfgLcIASEO4c+9e8vZzyk4dIY3+8VGWavDfiYuzxtdJknaiDJ+lFOqpysTXpQirxMj+0rf1b/vmj+0rf1b/AL5rGorc5TZ/tK39W/75o/tK39W/75rGooA20v4JJFRS25iAPlrsU+H/AIgdAwitsEZH74V5zaf8fkH/AF0X+dfUlso8iL/cH8qpK4m7Hkg+HXiM/wDLG2/7/inj4a+JT0htf+/4r2SNatRpQ0iXI8UHwx8Tn/lha/8AgQKePhb4pP8AywtP/AgV7kkfNWUjqWHMzwb/AIVV4rP/AC72n/gSKP8AhVHiv/n3s/8AwJH+FfQCoPSn7QOcUrsaZ8+/8Kn8V/8APCz/APAkU0/CrxUDjyLP/wACRXf+NfG8+nXa6ZpS+Zet1wM7a468l8Y38avLcyLgdEbBqXJR3ZrGnKWyKX/CqfFf/PC0/wDAkUn/AAqrxX/z72n/AIECp9P8c+JPDl0sV6zzwZ5SYfyNexeHNfs/Eumrd2pwRw8Z6qad9LomScXZnip+Ffiof8sLT/wIFNPwv8UD/lhaf+BAr6AMdQOgpcxNzwQ/DPxMOsFr/wCBApv/AArbxIOsNr/3/Fe7Ogqu6DtRzMLnhx+HXiIdYbb/AL/iq134J1uyEZmigAdtq4lB5r3JlrB8SJ/okDY+7OtO7Gtzzb/hW/iT/nja/wDgQKX/AIVr4k/542v/AIECvY16DPpTxV2A8a/4Vr4l/wCeNr/4ECj/AIVp4l/542n/AIECvaRjFJTsK54ZqPgbW9JsJr28W1SCJdzkTgn8q5/T4ZNT3fZUyF6luBXffGTWHhsrXS42IEp3yYPUDoK53wrGsWmISQoPJJrOb5di4R5nqRweE9WuP9XHD+MgFXF8Aa+/SK2/7/iuqsNY0y3cK9ygfoRXV2csU8YeJgyHoRUqUjVwieXf8K68RYz5Vr/3/FMk+H3iCJdzRW2PacV7IMAZJGKqXN9YcxG7i3/3S3NO7DkieGJo94+srpO1Eu2GVDthT9DW8Phx4jPSG1/7/irXj8Cw1TR9UhIzHMFLKeor1SylE9rFKOjqCKuOpjNWZ5F/wrbxJ/zxtf8Av+KT/hW/iT/nja/9/wAV7MRSVfKiLnjX/CuPEf8Azxtf+/4pP+Fc+I/+eNr/AN/xXslJRZBc8XuPAOv2ttLcSxWwjiUu2JgTgVxv9pW/q3/fNfROuf8AIC1D/r3f+VfLtS0NM2f7St/Vv++aP7St/Vv++axqKQzZ/tK39W/75o/tK39W/wC+axqKAOz8NaReeLNQex0lY3nSMyESsEGB711H/Cp/Fn/PCy/8CR/hUHwHGfGd1/16N/MV9CbaTKirngX/AAqbxZ/zwsv/AAJH+FH/AAqfxX/zwsv/AAJH+Fe+7eKYcCi7K5UeCf8ACqPFf/PCz/8AAkf4Uf8ACqfFWceRZ/8AgSP8K9649aZj5h9aLsOVHypqqnRdUuNOvcC4gba4T5hn2NUv7St/Vv8Avmr/AMRP+R/1j/ruf5CuXpmZs/2lb+rf980f2lb+rf8AfNY1FAGz/aVv6t/3zTkv4JJFRS25jgfLWJU9n/x+wf74/nQB0ps5x1C/nVa4cWxAk79MDNbj9657WT+/jHtUp3Y7DftsPqfypftkPq35VnU4CrsFjQF3EfX8qcLhD6/lWeKmUUWHYvIfMOF7etTxWk0wygX8TUEBC27t3rUSKQRIF6EZzUNlKFyJdHvG6LH/AN9Cren+FdV1O/js7aOEzSfdDSAA/jV5Ul+zKRz610XhaV7XxBplwwxsnAP40lJ2BxVjnr74e+IdOuxa3MNuspAIxMCCD71bs/hb4ov93kQ2fy9S1yB/SvafG0dvcS6deREE+Y0Rx7Vp+FolaC4yPStoRvG7MZSa2PER8FfGhGRbWP8A4FD/AAo/4Ur40/59rH/wKH+FfS8Ywij2p1QUj5m/4Ur40/59rH/wKH+FH/ClfGn/AD7WP/gUP8K+maKAPl3UvhL4t0rTLnULqCzFvbRtLIVuASFAycDFcRtPtX1x47/5EHXv+vGX/wBBNfJY6UAR7W9qNre1SUUAR7W9qNre1SUUAR7W9qNre1SUUAR7W9qq6ipFi5PqP51eqpqf/HhJ9R/OgC2aKDRQAUUUUAFFFFAHLN94/WkpW+8frSUAFFFFABXYfDP/AJHa2/3H/lXH12Hwz/5HW2/3H/lSexdP4ke6NewWMUlxcuEiUZLGuH1X4iTzF47C1XyTld0h5Iqt4wmvda8QwaHZEhUAaQ9gfU1u6T4HsrXY0pM7Ack9Cax0TO+UbnI6f41vdMnEaqoj3ZeMivUtO1SHVrCK6jGQw6Z6GuK8d+GLVNPa9tYwk0XJwOopPhrqystxYyMOm9Af1pTjzK5Mfd0OyOqKkqRhRk8da8Q+J7FvHN0T12J/KvYJbQfaGlHQHIFeL/EKRpfF9yzjB2rx+FRh42k7onE25dDlqKKK6zhCiiigCa0/4/IP+ui/zr6mth+4i/3B/Kvlm0/4/IP+ui/zr6otv9TF/uL/ACq4kyLcSjFXY14qrHVyMUMgsItW4071XjFW46VgJFWo7xhb2M0x6IharCgVj+Mbn7L4Uv5RwfLIqGhnkvhhRq/iHUdRl+ZvM2rnsK79LFNv3RXlHhfWJNNguXjZFZ5OCwzXoula1cXli7zLh1XcDjAauOtBuV2evQklBIyfG+jpcaLI4jG+PkNiuU+Guuto3iSKGR8W11+7cHpnsa0/EF7qUnmLIs8quDhUOAK87ine2u1blXjfP0INb4eNlY58VrqfV7L6c1A6e1M0O8Go6FZXY/5aRKT9cVadeatrU4blF0qs6VfdarutOwXM9lrK1sBdOL7Q211OD9a23XrWbq0Jk02VQM9D+tFtAi9SVei/SngUxPur9BUorQpgBQxVVySABS9qoatIUsmVBmRztQe9AHg/xL1Iav40kjjOY4QIl+vetO2S3sbKNrk/u4wMLXO6nYmPx7NbOxcifkmu7l8O/wBpW4w/zLyF9azm9TammZB1zStQ/c/ZduOrBcEV0ug362brbxTeZG/3ag0zwe0E5uDbnzGBHI4p9voB0u7VmfkNkL6UNqxaizr9WuRbWBMrbFZc5zXn8evaFFesJIjM2eZGHSvQ9U0wavZRxOcHZxXFv4IVb0SyRNuHGAODSUkDi+hj+P8A7Pc+G7a7sSfKEo47A16h4dLtoNiX4YwKT+Vcfqnhhbbwq1so3BZFkCt9a7rTTmwg+UL8g4HbirgzKqupcpDS0hrQwGmm06m0AZ2uf8gHUP8Ar3f+VfLtfUWt/wDIC1D/AK93/lXy7UyKiFFFFSUFFFFAHqvwF/5HS5/69G/mK+h8cV88fAX/AJHW5/69G/mK+h2OEJ9KRpHY5fxd4st/DdsuR5lxJxHGvVjXneo+PPFzBWj0/wAmPrkJmtu3Vdc8Walqdyu9Ld/It1bkLjqa6Exo0eNn6cVjKbudkKScbs4fSfitcW86w6xCGjJwZEGCv1Feqaff2+oW0VzbSLJFIAVZTwa8p8a+EE1O1N1YRhLyLkqBjzB/jUfwc1yaPULjQbksAPnjVv4T3FVGVzKrDlZ5z8Rf+Sgaz/13P8hXL11HxF/5KBrP/Xc/yFcvWpyvcKKKKBBU9n/x+wf74/nUFT2f/H5D/vihgdu561zmrtm6A9BXQydK5vVDm8I9BUQ3KKdPplOFagOXrU69ahX71TLQUW4PmV09siuhtnzbof8AZrD09GMu4jjHetOzcoGTqAaxmi4OzNe1fA27iRnpiuysrDy9JsrnH7yW4BXjsK5bSI4bm4CO2wGu4t1E/iu1tYZN0Fraloo89XxUx3Km9C3f3TG7s7RnJMRLuM9GY13Xhdh9luq8qtpnk1BXlyXaT5s+tek+G5glneZ9BXZH4bHJJHXwNugQ+1S1T0yTzLFGBz1FXKykrNjWwUUUUhnPeO/+RB17/rxl/wDQTXyWOlfWnjv/AJEHXv8Arxl/9BNfJY6UAFFFFABRRRQAUUUUAFVNT/48JPqP51bqpqf/AB4SfUfzoAtmig0UAFFFFABRRRQByzfeP1pKVvvH60lABRRRQAV1/wAM/wDkdrX/AHG/lXI9q6XwHcpZ+Jknc4CQuc/hQy6fxo73TLqVvFGuX8aByjbMkZwK67RNbub64EDwjkfK6qQK4r4d63DDq+oLL8z3B3jPfmu/bX4ob1FW1+X0UYNc7Wp6sLSiYHiPUdRmF1bSQlYwhA2x53D61534avjp2v28mcKZNjfQ165eaw0BYSQCSJ1O5QMlK8QuJQupzOnAEhZfbmtIGFaNj3JiWHXg14j8QUEfi64UA/cXr9K9u0S8i1HTLWdCrbowGx2OK8V+JCyJ40uxK4dtq8j6VSdzmqw5Y7nJUUUVRzhRRRQBNaf8fkH/AF0X+dfU9t/qIf8AcH8q+WLX/j8g/wCui/zr6ktZEWCIFlGUXgn2q4kyNOOrkdUoiD0q5EfamZlyOrSVUjb2qcN7GkFy2prk/iZceT4Luh/ewK6ZXrifivJ/xRzj1cUrFI4n4Z21re2Vws8auwk/i7V29x9ktJJUJEahMKAOteTfD3W4rDW7iykfaJsFPr6V6VeyXrzK0KLJERx8mSK4qsHznsUGpRRrWqW02nrI0Y3EfxCvDfFdstp4ouUQYVjuFex27XSRNJdtjjhSMYFeM+KdQhu/EVw8ZBCnaMU6CfORirclj3L4XX/2rwbDGWy0LFPpXZt04ryb4OX4Nve2mejBsV6tursa1PKejGMOKrOtWj3qFx1pcpLZTdao3yk2sgXOccVosOarzLlG+lVYSepSToPpUgqNaeKDUdVSdPMukyMhBn8at54qFxhw3boaQzzDxd4cWx8RJqkSZW6YFj/dYVt6OVbGa6DxJYC90h+cNF86muQ0svyF64qJo2py0OqvdSg0603Z3SEfKgrnftv2x0eaQBy3I9KzdR1FLWQfaiTI5wijkmqtrM8826TT7pU7HZ1pWuapnppdVto2WVQdvBqCx1aOaRoLkASKcZ/vVg2t+yQ/Lp926gZBZKpvrNtrO77FHKlxDxkrxn0zScbD1Ozv4IJ4PKHKvwalhjESKgGAoxWVpj3DrELjhgMkVsbs1dM56r6C0hozSVoYiU2lPSm0AZ+t/wDIC1D/AK93/lXy7X1Hrn/IC1D/AK93/lXy5UyHEKKKKkoKKKKAPVfgL/yOt1/16N/MV9B3H/HtJ/umvnz4C/8AI63X/Xo38xXv+oPs026fONsTH9KTNIHk+jw3S6JeXiRGdpruRljD7eM461raRJfi1kluhJF8pKwu27b+NQeDLxJ/DMTddsjhvrmtS7mdUciNGDLgDdjFc73PShHQ5e7n1L7Yv7qedZDkMsmAv4Vh6Vu0n4u27OQPOAzj1IrtIJTHbZkADg9j0rzK+1MS/EWO4VuIZUXNEHqRXiuXUw/iEc+PdYP/AE3P8hXM10PjlzJ401Nz3lz+grnq6Uea9wooooEFTWn/AB+Q/wC+KhpyEh1IOCDQB2ztXOaid16/tSrf3A435+tV3LO5ZjkmpUWi7DaUUoWnhBVjUWPtlV50VvuscGuli0qyGeC+PesbTrcPNvIyFroLIApJ9ann97lG4tK5FcKkXyRptUVDZvmQhhyTWi8YcgkdqSOJFkPy4NTPRDp6suWhMZDA4rWieRriO5DskwxtZTgis6FQWwOlaUfAX2opq+o6jS0OutNU82ERNBHuJyz45J9a6jTnFvY3Gw5DKC3HQ+lecWjsbgJuwTypJrtBq3maFqotlC+SsbkEfxdDXSrRRz2uzu/DUol0vIPRjWzXimm+ONX02Py4fJKbskMM5qzcePtbuAB9pSEf9M1xScG2OzSPYdyk4DDPpmlrw2z1y5h1CCVLhzJ5gPLnBya9wRiyKT1IBNTOHKJO5geO/wDkQde/68Zf/QTXyWOlfWnjv/kQde/68Zf/AEE18ljpUDCiiigAooooAKKKKACqmp/8eEn1H86t1U1P/jwk+o/nQBbNFBooAKKKKACiiigDlm+8frSUrfeP1pKACiiigArR0S0uL3U0t7VS0rA4A71nV3nwet5Lr4iWkUbqjGKTllyOlA1uVp9J1Tw5fwSyp5Mw+dCDmvUNB1e31q3jlucW90BySOtdLr2gWVjo811HZi5v5HEasy5wSeuPSqieCwUScN8u0b0UVnO99DsoVFHRnM+M9chsNPe2siZZ5RhpPSvH3Zt5Yk5J5r1vxRpKoktxtAgiGPxrzZ9Lb+zxdHhnchR7UQ3HXdxNK8Q6hoV6lxZzMF/ijJyrD6VT8Wasut69LfrCYvMVcoT0IFJ5SksrjBXtWXdjE5zWrRyyldWIKKKKRmFFFFADkYq6spwQcitxtZ1CZg8l7MWHfeawh1q2h+UU0XA3I/EWrRjC6jcgDp+8NWV8Ua1tx/alzj/fNc+GAFSowxzRdouyZ1Vt448Q264j1WcDtk5q3b/ELxLAcrqcjd/mGa49Wyoqe3je4l2R9T39KajKTshS5Iq8js0+J/idc/6cDn1QVV1jx7rOt6Y1lfyxyRk5yFwazVsIYl+b5mI71jak6W0wVTwRyBXVLB1IR55HJDGUakuWCK5LR3qSo5VlYEMO1e4aHqWpR6ZFcQAXEbKMg9Qa8FmmyAy16R4C8VLBYeTPJjyzhtx6j1FcVWDeyudtCaW7Nnxbr2rTWrqEMK4+Zq8p5E25jknn616H4/8AEVpLapBbyq+4Z+U968waZmmBPpxTowa3VhV532Z0+heIdQ0Z5J9PnMLtwcDrW+vxR8UjpfKfqgrgBKYkB9a1bWGG/t90fySDrXRCjKo7ROWdaFNXkjrT8UvFWP8Aj+T/AL4FdHofxiKWpTW7dpZAflkhGMj3FeTXCPbsUccioN5KfWsmpRdmapQmrrY+grL4oeHb+dIWklt2c4BkXiurZleLehDKy5BHQivk9pST16V0WkeN/EFpcWdrFqMv2feqBG5wM9Kad9zOVJX0Pflp+agU8A+1ODUhk26kJ3KR61Huo3UDGXKGWzlh6lkIrzywla1uHjbiSNj1r0N3CIzMdqqMkntXkviHxHaHxA0tkhe3xzKnIZu9ZzaS1NKd76HSazY22qRLIqYYjcrDqpqrpa+IrWYeXdrIg6bxmqmj65DK4+YGJjg+1dXZ4abZkbexqVLU3jJLoM8rW9TXy7y92oBgCIYq1Y6Pb6ZbCKJRgHLHHU1qQmJBtDCsPxF4gttItGkdwW6KueWPYUpMvmvoa1l87yOaug15pYXWpw6vbailw3kTcTRHpmvQrecTwLIO/b0oo1oyfKjmq02tWWM0maZupN1dFzEfmkzTC1JupiKmtn/iRah/17v/ACr5ePWvp7Wz/wASPUP+vd/5V8w96iQ4hRRRUlBRRS0Aep/AY48aXX/Xo38xXuHie6+y+GdRl6bYW5rwv4HSpF4wunkkVFFo2SxwOorvviL4w0z/AIR+5020u0nuJBhhG2Qo+tKWxpT3OA+H/iH7JezaXOT5Vw+6NvRu9elXNpHLHu2g8dc14Npt4LPUre5PSKUE/Svb9n22zjmtLpljkUNx0rCcTvoz0Od1jURp1rcCP7+04Gc15VZTt9v892y5kDE/jXpviiyjsNFuWBMkzjBY15XCcPminsyK795D/Edx9r166n/vsD+grLqe7YvdSMe5qCt1scEtwooopiCnxKXlVR1JwKZU1p/x+Q/74oYG8PDt0ygq6Z9Kd/wjeoY4CH8a3kkIAq1HcYIzXP7WSNUcyvhnUm/hQfjUn/CL6l2Eef8AerqGusDimRXTEkk/rTVWTNEjnIbdrLdC5G9T82K0LVwICc9W5qjM+64lbP8AETU1nkR7c/6w5A9BTp6yuFT4TWXayjBolUqysB7U9I12D2qU8D1x7VrJcysYxk4u6JoEMcYyeT1qxkqM54qBeQDRNIdoA9aqKtoJu7uXo3JHJ6cg1taPe5tdVic5Etsf0rkY7x5SVBxGOmO9adpMYLC+mJxiLaPxrOdS7sjSNPS5RS5OOtP+0EDrWSs2O9L5xJ610KRLRrpc/vYieRvGRnrzX0Hp+tw/ZIlIcYQYB57V8zPNhM5r2fRbpm0WybcSzRDOampK6MZq2pteM9Zhn8Ga7CofJsZQMj2r5fHSvoDxQ7HwjqpzndaSZ9uK+f8AtWaFB3CiiimWFFFFABRRRQAVU1P/AI8JPqP51bqpqf8Ax4SfUfzoAtmig0UAFFFFABRRRQBzcFvLd3S28CF5XbCqO5p0dnNLN5YQg7tpYjgH61Lpd6NO1e3vGQuIpNxUHGa6fT/FlnDFHaCJoLZJHkYlQxkzzg++aAOUubC6s3KTwupABJxxz05qWTR7+GzW7kt2WBgCrn+LPTFb914wt7jS721Gn7ZrpAhk3Z4HQ/WlXxnHLp9haXViXWxi8qJlfBwRhs+tAHNHT7sWi3Rt5PIZiofbxkV0/wAN7680fxjBe28JZ0jcfMpwARTx43ijjCxWLDy2/doz5QjAHzDueK0fDviZLvUTY2dlJH58ZDNnJ65P4UnsC3PWZPFOvXenGZLS3EY+bceBxUCeNdag+R7KONmX7rIap29+0drDm1uG2xeU8e35G9M1HN4hZXWR7CVplX5ATx0xz7UnuVzMwdav9XvbCV5rQCKUnbhT8xHtXOXZ1C60m3gt7JmIBZdqHPHU16J/b7NbER2M53AkORnaT2HtWHfa/cxK0i2UxjI2sBxsBXBx/OktGU5to8qu2uor8xTxbZiRlfXPSo9d0nUNI1A2+pW/kTbQ23OeCMitHUb2C414TLG5hhREUOPmbb61F4t19/EGqJO8e3y41QZHOAKtMhpnP0UUUCCiiigBR1q/p1jeapepZWEJmuHBKoOpwMmqArT0fU30bUkvY1JdUZVwcEEjGaZSvYZNZ31ukRlt3XzVLJxnIBwT+dSzWN9bxRu0O+OTO1kGc4610n/CfeckamyWCXyFieZcH5gclsHse4qT/hNrK21Deli1wkORHJnbkkAHj0pBdnN2djqOoQs9tCCoO0EsBuPoPU1f077XbLgWzlzyRsOaZpmsxhUintHcQXJuYNjYwx7H2rpP+Ezk8wTfY288qFeQHGcNnGP0rqw6knzI5cVLmXIzEmvbveS0DDb1BQ8Vm30VxMSPsjmQjdwhziuvi8ZxiJzLppknZChkLdRnIz9KjXxcWB860c5bcHVsMBkELn04rrnOpJWZywjGm7o4KKyupi6JC/yLubIxgVp6Xa3QkWGO3ZpXXIDDHHrXUnxczCFn06Muu7zD2kz93P0FUxqsL6xPdtHMsc8TRsC2SmR/D7VjThKDujWpVUo2MrVNH1XexNqT5SBpAnJjB6bvSsuDSb+7kWKC3d5D0CrXbReLPIjCfZZJCYxG8rN88mDkZ9QKdH4thhePy7CVEj5XD4Zjzwx9OacoOTbYQqcqsjgWS6f935Mh+iHtWnplvqVlB9ra1dbdl3B2GARnGRXR3fi2eVt0NqYwUUbFAAUgjOD74qvc6+LzTpI3gkSbyjCi5ygUtuz9ayhGpCd0aTlCcGmV3sdS1nTbq7trUPDaYMrg/dz0rnxIfLIPUcGuq0nxA2l6JfWMcJZrpdrkjg1y9zAYUD4wGP5VVeMp+8xYaUYe4Qb+as2X/IStP+uyfzqkDzVywP8AxMbXn/lsn865Gdtj6EvtSvIr2O0soFkbyg7FuwxWc3iLUg237Mjc4BVSQfpUmpyS2mtQ3ISbaIgMx9/b6U9fEQhhKQ6U0ZLFuOgPqK76cIci0Od3uQx+IdTllEaWqlyduNp4NI/iLUkk8trdA27aMjqac3i1YlRWhWKRSC2WAL/Wqt94itb21hgihjQpMJc+YDk+lX7OHZBqP1y41afTpbG6i8lLhSheLk+4zXLaf4Y+yqGt1uG8pckleMepFdkfFUTEtcWoJ3hgQ4AwOlQjxdbK4bahbYUY+YBkZyBUujCW8UUpSWxy7aGjndHFMknVmjU8/UVpWbXtkmEMpVeCWXpWyPGCtIxjCnLZADrxx0qdvEkD2cWbZpJeVePPykccn3pexpr7KDnkZYv9QlbywhDE4+6RVK9iFwQt3bAgPhnI6+oBrem8SpIMfYWCBVAXPcd6ztT1H+1GjIgkjYHBUH5MZ649aUqNKSs0hqc0dENLt1W3EYxbxxgx89/f1qrY3SRXNxG0gWNTxk8ZqPUNXjtNJjd3jWGPAdw3yr/ia8c8R+KZ7u6mtrG6f7HuPzDgt/8AWr53D05e1bR31ZLksz2G88Y6DYzeTPqMW/phTnFW7bXNMvADBfwSZ7BxXzZuOck5+tAkZDlGKn1BxXq2OA+oQ6sMqQR6g5pc184WHiXV9NcNbX8y47FsivUvB3j6LVwtnqLLHedFfor/AP16YHX60f8AiSX/AP17v/KvmqCCW6uI4IULyyMFRR3J6V9J6xn+xL/j/l3f+VfO+jakuk6ml6YFmaMHYrdA2OD+FQxobcaPf2s8kE1s6yxymFkxkh/SobqxubKZ4riF42Q7WyOh9K6pvHEcxLS2GyWUDzpImwxYADK+h4qDWPFttqelXNpHp5ikuJVkaQvu5Hf60hmJcaJqNpEsk9q6K5+X1bjPApr6RqCWq3JtJfIYAhwuRz0rqR47t5rqzurzTTJPZxCKBlfGFAHUd6iTxvE2Y57FjBvVxGkmBlTxQBzaW97awC58uVIpMruGR065rTh03VP7ONwLcLC+DuZsbs9APc1f1bxmmraTc6f9h8lZZfNWRW5zxwfbinx+JoYod/kyy74ER4GI8sOvRvrUyZUb9DnriC8tJ5Ibi2kjkX7yspBFddpXjPW/D+nQW1xYF4XQvESpzt/wqJ/G8Msz3EmntJcHoXfIwcZz+VI/jsJamCK0lB2/LLIwZ+ucc/w0rJlKclsVdY1zX/FM3lraSJEq7/LRCBj+8awEt7o6gtiIT9qaQRiPuWPAFdH/AMJuZWmSWCRI5laNmRuVVgOB+VZDavCfErap5TGNXDIueTjoadkhc0m9Shq2m3mlajNaX8PlXEbYdM5wao1r+JdbfxBrU1+6BWf25NZFUQFFFFABU1p/x9w/74qGprT/AI+4f98UPYDs4Vv7y7kttPt/OeKIyuB12jqajkm1CB0SS32l1VxxnCnoT6Ulrqsuj6lcXECsZJITGrA/dJ71unxslzMR9iFosgjDOo3AbRg/gfSsElYrUwZbm/R2jMJbaSMqpIP0qWxGq39pLNbQK8cZ2tk4OcZwK0z4vhTV47j7E8kECssSg45JzuxWdYeJ/wCzobuNrQvDdXBlkXODtIPAPY89apJFKTMTzbxmIFtIWPOAh6VYtru8jLYt3yoy2UPFbUnjqNViW009oUjUKPnBO0HOM1Gvjd5IV/0FvNjB2uGGHJz9/wBQM8U4hNt7kEV/ftFJKsGVQgNkHqas213qd3K0MFtukX7ykYIqUeNiZQx0sBdiqyju38TfU1m22rJC18P9LVZyrxyZzIGBzyaszNKW51W2R3e2DRo+xnT5lDemR3qH7bqF0srRWpZYoy7nacKKsjxmu2SFtPk8qRtz4bBc7cFj2yaePHEaysU05wACqx7/AJWB/vepouGpkwX98kZxbtwMn5DwK0tT1DVbLR1juLTyknYYLDn1FTSeMpZpGC2rlHbIU4HGCNvHbms7xJ4iTVLXyAkgmLJvDHIXaMDH1rNJN3NXJ2sQLFqz6ONWFqPsJkMQlJ/i9KfFPvjVuhIpjeJdnhU6JHD8jSb2LDgn19qqwSgQoM9q2RKv1NF5f3ZHWvUNF1ZItDtDLMv+rA615JJMPL5I/Ouk8Mwm+kU3EpFvHwFz96h7EyS6nd63qsVx4a1NI5C262ccD2rxqvb9V1GxtfBeq20cUKeZaOinAySRXiHalddCI26BRRRQUFFFFABRRRQAVU1P/jwk+o/nVuqmp/8AHhJ9R/OgC2aKDRQAUUUUAFFFFAHLN94/WkpW+8frSUAFFFFABXoHwZAPxJstwyPLk4P0rz+vQPgv/wAlJsv+ucn8qAPpwbFBARdp7YqnPp1jcEmSBWLd+9WiVDYLAE9ATXmHjz4iXOmXp0zRdpmXiSUjOD6CkaKLZ6MsMEKiONEVR0GBVW4sLSQMrwIQ3UY614Nf6n4l1O0/tCS8ug6N/wAs8qB74rrPAnxDuJ7mLSNeOXc7Yblhgk+jVN1crlaOwb4feF55zPJpamRjydxFeD/FDTLPSPHN3Z2MIit0RCqA9MivqFeDivmn4xf8lHvv+uafyqkRLY4KiiimQFFFFABTt59abRQA7efWjzG9abRQO7J4buaAkxvjPtU39qXmD+96+1UqWrVSS0TIcIvVo9F+EtpB4j8cRafqsf2i1aF2MZ45HSvdm+HHhMdNKX/vs14d8Czj4kwn/p3k/kK+mmIq1VqdyXSh2OTPw68K/wDQLX/vs1Gfh74WH/MLX/vs11Raonaj21TuL2NPsct/wr3wwzbRpqjPcuazz4M8Nea0f9lAbTjO4812TZkO0DJNVJ9qvs3KSOwNL21TuP2NPsfNPj4jR/GV9ZWA8q2j27E644rmv7Uuz/y0/Suk+KP/ACP+o/Vf5Vx1L21TuHsodi7/AGpdj/lp+lRy308ybXfI+lVqKHVm9GylTgtUh29vWnRzyRSLIjYZCGU+hFR0VmUdT/wsTxRjH9psfqi/4Ux/iD4mdCp1NsEY4Rf8K5mindgWLi8ubqVpZ55JJGOSzNUQmlU5WRwR3BplFF2BabUb149jXMhU9i1d38HPD+meJ/GUtlrFv9pt1tXcIWI+YYweK87r1X9n9sfEKT3s3H8qG2B7jB8KPBixYXR1XIGSJGz/ADq7F8OvDMDqyWDAr0/et/jXUoMKBTqnfcdznP8AhBfD5l802PzYx981N/wiOiAECxXBHIya3M0HpScUF2eeeIfA/h67sRDNYkxK+4IJCBmvmXxtY22l+L9QsrKPy7eJ8Imc4GK+vdb4txj1r5M+JH/I/ap/10H8hUQ0k0i5O8TlcmjJpKK1uZhmnpNJGysjlWU5BHamUU7gdE3jnxE9q1s2ou0TJsIIHIrnaKKQBRRRQAUUUUAdD4QsbW/1SSO7j8xBGSBnvXaPoekhcfZhx71xPhOdrfVWKoW3IRx2rrpbpmbYW25OOKLpbjUZboqSWWhrMY1hXeDjAJpH0nTGP/Hrkj3NWbLS0FwzBdzMcljXc2vg+3nsWmt7xftJG4xN0PHQVCqLoi3Ta0bPP10XS1G6Sz+XPqa9Y8EfDXwjrehx3Vzo6s+4gsXPNcLcWhWKQMuCDzXsvwuP/FMsuekvT0rZPmhcynFxna58vfEDTLTR/Her6fYxeVawTlY0znaMCuarsPip/wAlO17/AK+T/IVx9QMKKKKACrOnKH1K2U9DIoP51Wq5pP8AyF7T/rqv86APV49EscAtACfrUv8AYun/APPuPzq9Sis0jO7KP9iacetuPzoOgaXIu1rYEfWtAVIoq1FDuzJ/4RbRj/y5D/vo1PF4Z0iMYS0AH1rTUYqdRVJJBdmanh3S8/8AHoPzqUeG9KP/AC6D8601WuJ8YeLLi0uP7O004l6O69foKdh2Z0B0fw6kojlSJXPQF6tL4T0MncLJTnvurx+f+1UlE8wd885PNeieA/EZvozZTsd6dATyKl2K5WtTpovC+jxsGWzAI6c0h8GeH5GLPYAsxyTuNbarUyrU2S2E3Iwl8C+HD104f99Gpl8CeG++nD/vs1vKKnUVm7iuzk9U8D+HodMmli08B1XKneeKw9N06zh0+MohQ57V6Bqy50m4/wByuN0nzHsVSOEtjJJqLsDI8U2yDR2mRW3LwTk4ArgK9Q1+Kd/Dd4zIVUKTjFeX1rSehS2CiiitACiiigAooooAKqan/wAeEn1H86t1U1P/AI8JPqP50AWzRQaKACiiigAooooA5ZvvH60lK33j9aSgAooooAK9C+Coz8S7If8ATOT+Vee16L8ERn4nWP8A1yk/lQB7X4wDjULXazAlG6HFcn4Z8L2uoNca1qO0xRyFVVj94+9d54rhAuUnbpFC7VheDbf7V8PUZHxvmkZiRnvWMV7zbOy94xQy5aynylu0LIONqgYrkfFWl2MumSPE0UN3CN8bLwciuj0LQ54Z7ya4lDxqpI459q5jU9NvGF3OkwAKnKkdql7m6V0el+D9UOs+F7K7c5l2BJD7ivBPjHx8R73/AK5x/wAq9X+FE7f2RLat0Vtwryj4yjHxIvv+ucf8q1g7o4aqs7HA0UUVZkFFFFABRRRQAUUUUAFFFFAHpPwPOPiNF/17yf0r6VZ896+aPgiD/wALEhx/z7yV9KeXIemPzp3Q7aXGlqiZuKkML+grnNY8VWGkSeVKsksg6rEuaTkluCi3sbEjHy2VDgmoILaCHMshG761W0jWLHX7dpbCXdsOHRhhlPuKtvbPntTBqx80fFHn4gakfdf5Vx1dl8UlK/EHUVPUFf5CuNpCCiiigAooooAKKKKACiiigAr1T4Bf8lCb/r1f+leV16r+z/8A8lG/7dX/AKUAfVI4FZusaxHpVuWPzTMDsT+p9q0u1eb/ABEvmsdQDHkPBtjGeM55zSeiKgruxC3xC1aG4y0VtJGDyuCDj613Wia5aa7p/wBqtW6cOh6ofSvnS41qXcwMYJ9QeBXb/CnWZ11e9tsJ5EkfmO3fI6YrOM29zapTSV0eia4+LVeO9fJ/xGOfHmqH/poP5CvqPWLtZ7dCvOfevln4hMH8camR/wA9B/IUQ+Iyl8JzFFFFakBRRRQAUUUUAFFFFABRRS0Ab/hJd2pye0RrtodOaVVCZbB3EKua4nwiQNVck4URnPvX0Z4RtIk8LLIsSjejHOOai15NFt2ijmfClrp0sim6CYJyqOcV6ZbadpEy+SY4omYfKVOD+FeVto023z43iEKnLFvvKc9q7Y6bPeXGmXNlJDKixgOC/IPrURN5R0uYvjLSEtLyTaBh07DqRXS/CuQHSLmLPKuDWP4+k+z31uJWzuiwcetXPhc+2e7i7FQf1reGkWjlmm2mfPnxU/5Kdr3/AF8n+Qrj67D4qf8AJTte/wCvk/yFcfSAKKKKACrmk/8AIXtP+uq/zqnVzSv+Qtaf9dV/nQB7VmlFR55p61KMiQdakWo161Mg5qyiRBmrKLUSCrSLmmMhupfstlNOT9xSRXkCSiTWLi5l3M2/rjNeq+JG8vRJPVmArzS3soJZbiR3ZSGJG01MmbQidHZPaXFozyMPKAwWI6Vz0EyaV4nt7m3f92X2tgYyK6PRNPhn0GWJ5diyScN3FYXiXSJdNuLMNKZAzjBPWsk9TpnF8tz2m2YTQRyA8MuRVkLWT4YkM+hwFuqjFbqrxVrVHHJagq1KopADmpFHNQ0QR3Nv9otpIc43jGaxLTw5c2SFIbzauc/drpVBqUDis2I4zxJpd0nhjU5JLtmVbd2K7QM8V4jX0V4sH/FH6wf+nST+VfOvatKOzKQUUUVqMKKKKACiiigAqpqf/HhJ9R/OrdVNT/48JPqP50AWzRQaKACiiigAooooA5ZvvH60lK33j9aSgAooooAK9H+Bgz8UbH/rlJ/KvOK9H+Bmf+Fo2OP+eUn8qAPdfiPdJaaTKScMy7c1x/wo8QpdaPfaE+EuLZjIgz99T3o+KuuxXN9/Z0T75FblV5P0rnPCeiXWgeLNMv7wNAl6WiG7jtwDXN7eKnyvqegqTUEzt72WSyS6dTIXb5SB0rj9Z1M2mjTnlXf5cN3JrufE1x9khCLCrZOa8e1WW81/xPbWSptjEg+UdPxpvV2Nea0LnoHw4c29yiE4D8GvOfjShj+Jd8p/55x/yr0qO0l0jymQBZI26j2ryP4m6lNq3ja6u7jb5hRFO0Y6CnSlrynLiI6cyOPooorc5AooooAKKKKACiiigAooooA9M+BECT/EmJJBlfs0h6+wr3a71Iab4maAE+QwCEZ6V4b8A/8AkpkX/XrL/IV6rrEhm8VyD0kxWc90a01dM1vFmvXFhp1vFYqGu7yURRZ6D1NVNWjawmt7aOzE1xKm6eUr0OOeawvG+pLBdaVDGQz20qynHXPpV3xF4g32v9p29ygEiYYMf9WO4rNtNnVThZI53Q9UgT4gQyWr+XHKhScdA3pXrDjJ9q+bBq4v/ExmtV2Q42KRwTjvX0Joty91o1pPJneyAHNaQ00MKy6nzb8WOPiLqX1X+Qriq7b4s/8AJRtT+q/yFcTWhzhRRRQAUUUUAFFFFABRRRQAV6x+z4B/wsR/+vR/6V5PXo3wX1i20Txu11dEiM2zrx6nFAH1uXA6mvN/iXprJbvqKKWRwFY/3TWm3xJ8MqwE155ZPAyK5bxp8R9H1eybStOLS+Z96UjCj2olFuNy6crSR5dcTldy569RivQ/hNZLNd6hcMCu2IIPxrzee5dTtMQOD1q94O8ayaHq8/nvizm+VgO3vXPDc7KusT2bVbb7IoxJlT0HpXzP4+Ur411IH++P5CveLjxRp+rxp9kvFkwBwTg/lXgvjt/M8ZagwOcuP5CtIq0jkl8JzlFFFaGYUUUUAFFFFABRRRQAUUUUAa/h/wA0XrmLIOw5IHavqfQzFY+G7GOWUZ8lc+/FfLPh+eSC8kMZI3RlTj0ru9I+ImuaJbrZRrBcwg4QTLkrn3rohh5Sg6iJlVV1A7q/8z7Xc21uQyuxIUjqD6V0GjpNZ2ls3lLAA23IGGb8K4c317qUhuJZP9IwCpUba3INSfTdIe/vrh5JY1JjDHgfhXDHWVkd7bUNTV8WmG4voVuboRvjgYya0fBFtDYayAspbzIyBz1rxiLW7rU9Se5u5md2ORk9B6V6P4b1ZrQRXCKHmixgeo9K9Z4Dlpc6ep4csc/a+zex4x8VP+Sna9/18n+Qrj66X4gXT3vjzV7iRCjSTklT24Fc1XnneFFFFABVvS/+Qtaf9dV/nVSrel/8hW1/66r/ADoA9kB5JqVW96p78GniTmkjNF1G5qwjVnpJmrMb1QzRjINW46oQtntV2MnFMpIx/FzEaZCg/jlArzYK0d5dwE4dWyBXb+LdThkuLeyRgzo+58HpXK65ZSR63HcxfdljH51EnqdENNTf0G2kbT5I1VcsOcg/pWTq8x1LxJYaeH3+R981NFfX8OnsqybAeOBzVHwnb7vEdxK5LMMcn1NZuNtTeVRNWR634UTy7B4j1RyK6MCuc0aaK2mmRzjJzXSxMsi5Rgw9jVQ+E5am4oWnqKdtNKFxSZixUFSjFNVTipQlZskw/FhH/CIax/16Sfyr517V9F+Llx4P1j/r0k/lXzp2q6WzKjsFFFFalBRRRQAUUUUAFVNT/wCPCT6j+dW6qan/AMeEn1H86ALZooNFABRRRQAUUUUAcs33j9aSlb7x+tJQAUUUUAFdv8J75tO8e2twn/PN1P0IriK6v4eFB4tgMkqxgI+GbpnFY4ltUZNb2NaCTqJM9fmjt9N1SS8W3jnnaXzPMcZLA9q1PFc1lrvhJrhJTFNA6vGe6PnisK8vYJo4m86PIGD8w7VSvrmEac5E6Y3KSA3UZr5WjOpzps+hqwg4kiaje3qLDeMfOjGGz/OpNCghku4NQjiCkhgcjkkHrVrUFt2AnjuIPMKBSdw5FGmPbWdhBGZ4t+1snd3zXt4Wu6zd+hw10oRVja1Fd8BY+ua8D8df8jVc/Rf5V77cz2zaep+0w8p/fFeB+OyreKbgowYbV5Bz2rspfGcdZr2ZzVFFFdJxhRRRQAUUUUAFFFFABRRRQB6f8Bm2/EhD6Wkv8hXstnpskv8AaGsPDl0kPk7v514Z8G7pbPxz5rSLGotZclj7V9CQXlrZeHLaJryJpJAXfMgzzWVXY2p6I4u20HUr/UJr65gWRmORu9Kp6x4fOo6dcQQr85ByB2xXpcNxZRCFPtcAVFDO28flWPAts13dYuoFhlfIO8Z21zao6VUR48nh2C00wXEcq+fbttkA6j0r1fwXrp1OwFnMgW4tlGcDhh61zfiW1s7QO0D27LuxIFcfOPWjwXqdjYXM9xPcRoj4V3ZuAO1aU5vm1IqJOB5X8Wf+Sjan9V/kK4muy+KVxDdfEDUZreVJYm27XQ5B4FcbXUcYUUUUAFFFFABRRRQAUUUUAFaugztb3zOrbW2EA1lVZsm2z5zjiqjuDN2a+eQndjd3PrU0d9H/AGbPG4PnM6lGHbHWsV5fcVIjr5PJGSa1bTViVo7m5/bkEluQ4ZXA/OsZJMsW981XJU96UMFOQ1Yuilsbe2b0ZaW6mt5VkRyD2INZmoXEl1eyTStudjyfWrRcFcFqoTcytTtpqQ3qR0UUVIgooooAKKKKACiiigAooooA1tBbbdu2OiGuq0i0j1DVLMMo/eSgYFcz4bZEu5mfGBEeprovD+oJYXdndZU+XIWIz2r1aC5sM4rfU5Jy5aykz2F9HtvNRAnlkEDI71zHjSaG10mSFG3PM+B7AV2EWr6NJpk+qTX8Pkwwlwocbix6DFeOazrJ1e6ednAToi56CuDBYdyqc0tkduKxCULLqZdtOVvY1zivT/Ccg8xdkhRyMB+4PrXkAlA1BCGGM+tegeHtTihkjLSoMH1r3qbU4uNzwcXFxcZo4Hxzu/4TTVN0xmbzjlz1PFc9W54wkSXxXqEkeNrS5G3pWHXzs48smj2oy5oqXcKKKKkoKtabxqdt/wBdF/nVWrOnkDUbcn/noP50AeqmTk0Cb3rGu9esbUkPMCw6heaqQ+J7KeTZlo/QsODSIsdStwB1NU9W1/8Asu2Vo0DyOcLnoKo/bEIyJFOfeud8Q3YlmjiDA7Rk4NO5cFd6lmXxZqsrf8fJQHsoq5YXmr3KGd7yYIOg3Vx6y7ZMnnHau90QRy2Cb5VHmDoT0NKN5OxvOShHQzPLk/tFZXdnLHkmuqv7Nrm0t3UcqKwpkRZ9odco3r2rqoJ4Tboplj4H96lONpIiMrwZgzxssRUhqi8MDydYlGPvsK3LhbeSMgSx5/3qxbF4oNYXEqhd2Tg1dXSJNJ+8diZma/kRCRj5mx2Fa2m6jvRgHIXO3IrnxexQaZd3Xmx75TtUbuaNPvLaExRPOgSP55Pm+8x7VdGK5FczrSfNodDLf3SzMnnP8pxnNRnUboc+e5H1qvJOlyqTxspDZHBoUCuOpdSsXFpq5ej1C528XD5+tH9o3mMefJn/AHqquewAoAGzkHIrNtisiv4gvrhtBv0ad2DQMCM+1eS16jrWf7Dvgf8Ani38q8urajswCiiitgCiiigAooooAKqan/x4SfUfzq3VTU/+PCT6j+dAFs0UGigAooooAKKKKAM3w5ptvq/iG3sbqXyoZWIaTP3eDzXRy+CYrm4W3tVlg2zNG0rncGUDh/oa4cOySFkYqeeQcVMuoXiY23U4wMDEh4HpQB0S+CZi7brpQiYJYLndwSQvqeK0b3wbbpEVsgzs0YI8z72eO3Y1xYvroKqi5mwhyo3ng1OmsX8cM0S3MmJsb2Jy3Hv2oA3I/CrW3iuLS5ALqIxiaRhldiYySfcVp6F4Ygu9dW8tvMi09tzrG33goOME+p61xIv7xZzOLqYSkbS4c5I9M10Hg23vtc8RRWCX7xeYGcs7Hbx6ioqJuLRUPiR30/hiExLO95HaxZ2gYJ596jn8I7bW4gluB58eGfbyVXGcAdzitK/8LT+cscmstJJIAp2rhTjpxVSbwlqMTHZfSNI33Tk5JxxXmypuLWh3LmkippdnYSaZ9qvjMYhIIhgEMBjqRV2Pwwk9h5qSGO4R3UxIdy7e2D64qv8A8Ir4hj0pI4zKsj8yKOuc9c0/SfCmtRW90J7ieF9+5Msfn966aEGm9DOrTlZM108Iq0MkD3BM20eW2MIvOOT6+1cBrXg+BtTlb+0lOWwAEPO3Gc+lejHw1IllGkmsurcFlOeDXkPjZZbLxPcQi8ebCg7wSM5FdMYtPVHPKMlHUZ4l0Oz0oZs3lZVmaImTq/AIP61Z1LQtNtfA2najGWGpSOwnVn6jsQPSuanvbm5jjSaZ5Fi4QMc4pslzNLGsckrsinIUngVZmRUUUUAFaegaaNW1q3tZDiEndKc4wg5PP0rORGkdUUZZjgD1Ndcnw18aKu+PRrlQy9QwGQfxosF7E934Js1vblkvzDaFi1t8u8smM5yKg/4Qf/iY21mt7vecM5ZU4ROME/nWfJ4c8SRfuntrhdnyhd/T9aE0LxKJVZIbkSY2gh+cenWgC/4f8KQX0uqR30oAgJggZXC7pu3XqOKavgoxiKSe8HlyL5gWNMuy5AOB9eKiXwR4tYZXTbn72/7w6+vXrUq+CvGYkV10+8DqCFbfyAfxp2Yro3rTwrbadqkt1BM6wRxldoG5yScDPoK7P+zrOSG2ikVmuJot0ZLHZnPQntXnuj+CvGA1e3aa2u4I2cCSVn4C55zzXpmp+FL5ICsWqExLwoUYNZzTXQuOo+88OozRLbztgqNwYdDjPX0qGPw7G1ru+1lXjciV2BwRj+Ed+vWqM+h6m1tHsvmBK7Sm/oPzqKTw/qMNqjNqbEgcgP8AdHp1rNlJMdN4YtJZgst8WQrufYvPIJGPyrmb+yhjljjhBWO4iDBG6jPFa0PhvU77LWlzNIR0K561OvgvWmIuLt5VlA5Zl6VLLUZHFfELQdN0aaxOnsxaW3UzhnyQ/fiuJrqvE+i6s+uyoVluFQAI59KoWnhHXb5ittp8khHUAiuiOqMWrGJRXTH4feKR/wAwib8x/jSj4e+Kj00iY/iP8aqzJujmKK6ofDfxc3TRZ/zH+NLJ8NvF0ULyvos4RFLMcjgD8aLMLoxNF086prFtZ5wrv85zjCjknP0rptQ8FWq307Wt5stJGBtM/PuXGeSK4xXeJiVZlbBBwcU4XM4RUE0m1fujccCkM6+88EQLdbLW9bY6goZE4ztBOT268Uz/AIQeMiWUapGtvEGDOyHO4HHT0965b7bdbCn2mbYcZG84OOlIt5coSVuJQSCDhzznrQB0+p+DhBY3l9BLtht40ZQ3PmeuDViz8NadLZWV785jvgIoVL9JQDvz7cVyBvLkxNEbiUxt1UucH8KmsUvLuRYLd5CUyyqG+76kUAdafBMAsJGNzJ9oil/eME4K4zhB/FQngpIXjeS9jlgLmIAcEyYJ2/gMGsePTtd8yP57kLH90+Yfl+lMOka0Sflm+8W+/wB/X600KzLD+Ho7fX7bTZZnfeC0hC4B4zhT3rWtvDGlajCk0BmhtzC5LH/WCUfwkHt7isMaXrolik2zF4f9WS2dv0pX03X3cO32jIzj5+metUKxpweCSkqPd3L+R5m0qkeWYZxkD096W98DwW924bUkjX55BGFLEIM9+54rK/s/X96vvudwG0HzDkD0rKu5b2CZreaaUMhOVLnjPWpY0jppvCVjb6dk3Eklywl+YDCLtAIP41X8G6Hp2rLqTamXRIrZmgcPtAk7Z9a55NQu44pYluJNkow67uoqOK5nhRljldFYYIB6ikMbKoWVlAxg465plFFABWx4YsLfU9dhtboEwlWYgHHQE1l28Et1cRwQoXlkYIijuT0FdnH8LPHkEgeLQ7pHXoysAR+tAFS18KW15bLctfiAyklYhGSAN20c/Wp7rwSqkol2qzY2pHjIdgMnntUx+GXxAYknR70n/fH+NKfhl8QCcnR70n13j/GizAy7jw3DpGq6bHqUrtb3K7nCL8yexH1q1ceEIkulWa6S38xpGCIC4CKM5z7+lWm+GnxBeVJW0e9aRPusXBI+nNZeseEfFWilH1SzuIDJnaZH5Pr3oswOk8L+BbaTUnju7hpkkiZohGMDAx949jz0rEv9C/s7U7W184kzy4GF+RVJ/vdzWv4B0jUVv7ibUJ7m0tBbsysckSN2A96zH8P65ezTtbRzvDA5l2s3+r5znBroot2M5Ru9jcsPD2l6kvkIZ4kSVknZiQykZ27R0IOKoN4NdQ7tdEQIeoT5mGM8DueaptpfiOUpK3nks29Dvxk+tWLvw/4ieCK5T7QHU4MfmfcPqPrW2q6mfI77E134FgS9QxaisMcrYijdSWxgZz7+1XrHwxYxwB5LmWZpJFSPaMAKyk5P0xXPto+qWjy22oXUsN25HlwM5JZj0rYTwZ4x0wb5ILiEMuDls8UqcnfcKsLrVGL4a0iw1jxhNb6oW+xqH3srbeQOCT6Zrmr+FLa+mhjOURyAc5yPWt+Xwv4jt7uR7e1nAJ+8pxmqDeFtbB+axkz7kVyS+JnRGLsjGorVPhvV162Un6Uw+H9UHW0f9KkfKzNpRkEY61of2FqX/Pq9S2fh7VLm+gt4rN3klkCquep9KLhys0vCOjWmralcQalvWP7Mzxspxh/4c+2a2Jvh8khsraCZkuBE5vJCdyrIDwB7Vo3Hwz8TQgs9lPDKUxtUj+lc5L4W8XWiuWgu0OSD+86j86WojYs/DFkhmgmu5JZ4FiO1VwvzZ6n2qjN4JNzfrHBe7/mCy/L/AKsEZB9xWfbeGvFMm5oLa4JYYYiTkj86nj8GeMw++Oyu1Y/xCTH9afKwWhHp/h2IXV5BNi5nguhbKgYheT9845xXYad4KFuC1623azDyQfukdDnuK5vT/AvjCHUFl+wXUZY/PIH559ea6GHwT4pSdd5uGjBKkl+g9apRkROSKOqaBHY6xBCZWP2l8LhfkVc4+96+1bsPh3TLmYQxiVBHP5c7sTuUdivYg1nHwV4kaZRIkxjU7hluAfWtU+FNclcNPcyg5z17+tU4sjm0Kh8IMPNb7SfJXkHZyRjPA7mmXPgKBbxZI78QxyFRGjrlunOfQ+1Wbnw3qkTRhr2br8gyetTxeD9XkB33co3cnJPJpOLe402VZfDFlFYRGS4lmDzokYQY4ORk/Qisbw/YW974ngsbsM9uZj521sHaOM5rpp/COqwWLNBeyCZei+tZ2meENRS+lnkmNuQRtPc0WC5qWVpBZ+Iruzt2zDGpMZ3ZyM8VtBQG5HasnTtFnsNXlnlkMitGRux1Na2CCSa560bu6Kg3YUgZz607AC+9IWXAB60wuvc81i4sbbZR1z/kB359YG/lXldela5qNomlXtu0o85oWAXHfFea1tSTS1GgooorUYUUUUAFFFFABVTU/wDjwk+o/nVuqmp/8eEn1H86ALZooNFABRRRQAUUUUAcs33j9aSlb7x+tJQAUUUUAHau2+FLbPHlqT08twfyria6z4c3lvY+M7Wa5kCR7WXJ9SOKUtUVH4ke5ata4Usv3ozuU+1G/wC02Cyr99fmH1FabbLmzVwQ2PlJHp2rKsj5M8ts3TO5a51oz0E7o2IpPOgSQfxDNNcVDppwJrc/wNlfoatsor1oS5opmfUy7qIFTXgvxBG3xfdD/ZX+VfQc6jBrwD4kDHjO6H+yv8qmt8JnW+E5KiiiuQ5QooooAsWP/IQtv+uq/wAxX2bGT9jjOT/qh39q+MrH/kIW3/XVf5ivs0cacD6Qj/0GtaZlV6Hkd8xN7Kcnlz/OmQj/AEqLn+IU6f5rhz/tGlgGbuEf7VQ9zVbHaW+fLHJ/OrIz6n86igX5BVlRWhiAz6msnxNkaFNgkHI6VshayvEq/wDEmcY6sKUtiofEjzobyeZHz9a1tI0+TUNUt7BXP705c56LVSKIF8+lbvgxiPFBl/uRMTXHHc73bY9YsdNtNPs0ht4VRVGM461QvgGY4Ga5u98bXUFwqQmJ1LbdhGDVrV9fNhZxyyQktKMhR3rUaRzvizS7eSLz1QLIvORXG6LeNZazE6k7S21ua6q/1try1l823CfL03c1w6n96XXPBzTi7Myqq560zZQEMcGpICfU1j6Lefa9NUsfmXg1sW4roTONqxoRE5HJp+pE/wBi33J/49n7/wCyaZF1FO1L/kC33/Xs/wD6CaroR1Pjl/8AWN9TTac/+sb6mm1zHQFFFFABW74TONXP/XM1hVv+Ecf2u2eAIzQNbnbBj61IDUDfL8w5B7itzQtCfVZl81mihIzuHU/Snc0im3Yzc8daQ8DrXfzeBLQWjGGaRZMcM3P51wF1bXNpcSQzptdG2n0NK5UoNEZPP41534g/5Dl1/vV6Bsc98V59rwxrVyP9r+lNmUjNooopEhRRRQBp+HP+Rm0v/r6j/wDQhX3Ac56noO9fEHhv/kZtL/6+o/8A0IV9xHr+FVEmQwA/3j+dLhv7x/OnAe1LimSNOQMknj3rwv4x3n2m+tWB4hyBk17deP5dpI2e1fP3joG9a4DHJVgR+dTKVjWnG43TV1+90q2itI1jhIGXIrqPDehqs+oy3DiUeT5G7PG49afp9nanQLYxTSrujHyq/HSpXsbq2tAsVyqQBcCMDHPrn1pc51Qp6nO/YYRmxv5nt5oCVjcg4dexFaOn6J58kccM0ssYYF5CTgAfzqW2snVlknuvtGwkrvIOK3tPuwbiNMBRmlzFuklqcT8VdDSK50PWIxtl+0LHI397nivZLy3jvNMhZud0Y5P0ryv4sXyztotjEQR9pDn8K9ZskM+hWwB52ioT9455qx5lq1qbS5dOcdRXOzg7zzXqWs6GbmCdiBux8hrzK6jaOV0b7y8GraLg+ZGZKMnrVNwc1cl4NVn68VJdio2c4q/4bBHizSef+XpP51TcVe8Of8jZpP8A19J/Oi4PY+k72zW5Gf4gK4nW9OADAivQaxdXs0kz8o9STWnNZanGeQ3NjLBMXtZGR8+vFSWOqXhk8qZGR1754NdLe2ccczYUlayvKDz7UA3Z4NONbXQbs0a1ot1MB8+PxrYtrCST78p464rGspDBM8LSbAo3B36E+ldBolzFqH71ZyxztZFHAPrWntTP2aZMNJiGCxY/jTWsLdeiDPvVi/1bT7B2inuVWRR8y9SKrLdxXcKzQtvjbkN61Lmx8qK08EK9I1yO+Ky7z5IJWHUISK15ulZ1zGHRkPRhg1G7NEefHUJnBHmyGTvk1a0d5XuJ95bHHBOa0m8NWCuW2Ofq1SxWENoCIE256+9U2rAkRyVAwqy6ZNRFMdagCu3Womqwy1Cy80Acl4t3QspUACSMhuK4yu88Xxf6HG+OikVwdNiYUUUUhBRRRQAUUUUAFVNT/wCPCT6j+dW6qan/AMeEn1H86ALZooNFABRRRQAUUUUAcs33j9aSlb7x+tJQAUUUUAFdX8O9Ag8S+LY9MnZkWSGRlZeoYDIrlK9G+BwU/FCx3HAEUh6+1AHbaFqd3oTPpmqMX8s7N/TK54P4V0V8oWWG8jwVYdR3rR+IXh2PUrGa+tgsckcm4SHgEY+b8K5HwvqIvNOl0yaQNLB80ZPdazqJN3R04eTXus6WKTy76KYfdkG0/wBK1WHFYqDzbHj7y9K14JRPao/qOa6cLK6sbzWtyCUZr5++Jgx42uv91f5V9AzHANfP3xMOfG10f9hP5VtX+AwrfCcfRRRXIcwUUUUAWLH/AJCFt/11X+Yr7OkGNJY/9O//ALLXxjY/8hC2/wCuq/zFfZ11xoUjelt/StaZjV6Hj8n+tb61LajN7B/vVGwySfep7IZv7cf7VR1Nuh28P3RVlRUMS/KKsKK06GIoFZXiMf8AEob/AHhWwBWT4k/5Bf1cUpfCVD4kcGQyIxXvW/8ADR438TXiOQdtv3+tYF9KIIdmOQMmqPw61UW/jox3D7RdxlFPv2rlijuW57Le6doY1BGeOPzevA6Vj+JjY3F9ar50ZjUYAB6Vc2y218cQJIspIaWQ5C+1c/r1rFDcGURRynOAIm5/KqNbBe+GdOtkku/mLkEj5uK88kdFuX24AyRXoOuyyWmjqHbGUyQT04ryGzvvPe4OcqJCVNIznZHoPhe7ZXaEng13NtyK8s0O78u8ibPU4NepWeCgI71vTlc4qiszRh6il1P/AJAt9/17v/I0RdRSan/yBr7/AK93/lWxi9z46f8A1jfU02nP/rG+pptcx0BRRRQAV0HhJC+qTKP+eDVz9dP4GTfrci+sDUDW5s2NxIjpCfmRmxj0r0+wmeKWG3hEqkINpRMj8a8006L/AImcKns9eq6PerDFJuGcDsOam+h10o3ZtXV3cpZIxLAAfvCi5P4CuK1pDeSzydVWESBiuCea6zTLiKKRsTzzb14WQcCufluBqHibUYAQUS124HrRHcusrKxycarMu5OecV5v4kXbr90P9r+lew22nqvyomBmvJfGKeX4qvk9HH8q0aOKTMKiiipJCiiigDU8N/8AIz6X/wBfcf8A6EK+4yORXw54b/5GfS/+vuP/ANCFfch6/hVRJkFFFFUSZ+sts0yU+xrwDxTKQrsercV71r7bdKn5/gNeAeKj80Cep5rCpudNFaFzwjqi3lo1m8u14W2jnpXVjTWkT/SZ3nJ6DoBXh+na0+ieI5J+TC74kHt617hpev2tzYxyxsrhlBDZ60I6ITGf2TCeCrbf9k4q0sS2yBV4C9zTZdWjGcEVyfiPxaLKzk8rDSEEAVLdzVydtTH8Waot/wCNNPtIzv8AJILHPQ5r6C8OzL/Yau5JAOOK+UvC8rXfigXE+XkY7iSe9fTfgmcS+GpAxAImI5pL4zlm7q5oXmpQQ+bI0crRkcjHA964nxHokcunnVbRSysckY7etdtqMYNjOCOsbfyqPQoEu/CUEbrlWixiulxdtTGE7M8OlwSeKqOBnit/xJpMmk6rJCVIRjuQ46isFhWTR1XuV361d8OD/irNJ/6+k/nVR+TV3w5/yNek/wDX0n86QnsfTdZ+p7RHk1oVl6y2IlBq7X0Zyo47UyLhz/CQeFFYeDb3CYPVup7Gtq4zHckuMjqMVmoDOxMwC88Y9KzSSfug0TT6dJqN4nzhJYyvLfcYn+tX/DTSWWq3Cx/vd/EqoMMCPb0qtZyG41EIZCmxh5b44HYZ967KHRbSK7/tKVC1wiYDL1Prn1quozm9Y8MX1/c3ky3qwxzMGKlcsOOmamsLUWFlDaeZv8pcZ9a6G7cXWx4t6HbllYdRXBeI/EVl4fuWSeUtOV3LEOv407gkdK4DVVnjGM15TF8ZZVuds2nIbfPJVvmxXoljrNtrFhFeWj74ZBke3saYWY+RR6VUkAx0qzISTVaTNAFV8Z6VWarTqRUDLzQMgcVEwFTOMVHQBz3i1M6Nu/u5Fec16f4pjDeHrg/3ea8wpslhRRRSEFFFFABRRRQAVU1P/jwk+o/nVuqmp/8AHhJ9R/OgC2aKDRQAUUUUAFFFFAHLN94/WkpW+8frSUAFFFFAC9q9D+CTKvxNsi4BAik4P0rzztXafCvV7PQ/HlrfXys0CRuMKuTkjinZvRBdLVn1Zrr2sfh66kuwqw+Wcg9K+aLy5uvD+sRX8AJRW5Ud19Pyr13VPFEfiC3K3dvstWOY4A3OB3b/AArhdctYLqa5tSuFI8yPHYVv9Tqxp88loc8MdRnV9nCV2i9pfjOwmDM+U83ASIckk9hW7b6wLIbLiJ1idshl52fWvMtO0aDTdRhvZXEkDHAdeNhrtVlaWF0ZgSvGfUetehl+ApVIuV9TgzPOMRhqsVFe718zpp7lGQMrAqRkEd68E+Irb/GN0evyr/KvUhcyQWIQHIBOB6CvIPGExuPEc8h7gfyrHG0JUVaR6lDHUsXS56b9TBooorzSwooooAsWP/IQtv8Arqv8xX2bqR2eG5m/6dh/KvjKx/5CFt/11X+Yr7J1tivhWb/rgv8AIVrTMqu6PJhVjTxnUoPrVYVd0wZ1SEe1R1NXsdzCvyj6VYC0yEfKKnUc1r0MBNvFZPiMf8S9Bj+OtwA1j+Jv+PGE4/iqZbM0p/EjzDWJ83Rix1XrXJXHnW+oJdW5KvC4ZWHY16HrmlxW0MU8rqWmTcpHb2NefT3XmiWJR92TANcsWdrPoDTNZtZ9LgF8CkkkYYnseKx9SutLtWMqPucHgZzV7S7aO68P2RdQw8kDp7Vz2raQEc+WvFUzSLOH8c+ILm5tXVGYBuCfauc0e3I0nfj5i2a3vFGmMYNoUnHJqppUSpbpF/eHy/WlfQzktR9lKY59pyGXBH0r2PSJPNsIX/vKDXlsenLckPGdsvQqa9S0iHyLCGPIO1RyK0pHPVNiHgijU/8AkD33/XvJ/wCgmkj6il1T/kDX3/Xu/wDI10nKz46f/WN9TTac/wDrG+pptcx0BRRRQAV1nw+Ut4iYD/ni2a5Ouw+G67/E+3uYmFF7asa3N/TkB1X/AHWOa6d5r63v7eeyUSL5Z3xno1Xbnw3Z6dYyXMas0xOSxNYN1qtzYwRXVsiu8BJZW6EVlTmprQ6/gOv/ALS1G6sm8nT1tAEJaQnP5Vj+E4iLjzpiTNMpLE9+ay4vH1/rHl6fb2kdqrf6yQHJI9q6LSwI7mA5xlSBWqjYmUlPY6HRNIiutWWGUkIW7V4N8VLSOy+JGsW8WdiSDGf90V9J6dEqMk0fEgOc182fFR3k+JGsPIcsZBk/gKiNZTbj2MJwcdTjaKKKsgKKKKANTw3x4n0v/r7j/wDQhX3A88a9WHSvhzQDjxFpp9LmP/0IV9iTXQU9e1Juw1HmNWS/A4T8zVV9VKHBYViz34UGsO+1bAbmpc2X7I3df1Pdp02T0GDXjXiCVWu4s9lJrrdV1zdpToQSSQCw6CvPtauS17F6GMisdbmsI2Rw+pJi5Yn+I5ro/B+oTQg24lO3PAJ4rIvLaW5nVYULsewrR0jSLy2mVnUpJu6YrW90KN1I79lmePO7qO1cR4mD7tvYcmu7gB8lQw5xzXK+I4AH8wg7SMGpSszonqjB8LoY9VjPQk5zX0P4Ev4pdJuYfl4l6E1886I/+nPIOka8e1em+ALtxbzqX4d+MnvWdV21Rjy+6e1RFNQtZI32iPaUDd6k0PT203S4rRpBJ5QI3AdeawbG48iPbvzjrWrDfOOp69qcK9tGYOJlePtBXUtDa5iUefb/ADAgckdxXiki8EV9E/2gjqySrvRhg1414u0ZNN1mRYP+PeX50P8ASt73VzSm3schIcVb8Okf8JXpP/X0n86rzxYpulTG21+wlH8E6t+tI1ex9T7gDgkZ9M1zuuXirJt64FcvqniZ4b6K8R9zK3AwQGFUP+El/tiSQyRrE46AGtLaHIkSz3Jkmb+Ffaq1oFa7Khm4HWqTXeJhvHyk8AHrV3TrxXvCdojUdFJrNWewzrPDOnwgTfaHEpRwy5GMGujlJxtRyvvXM6RIpt7yUMFIkCqx6Ct0zfKOc8daoBJpLkTuTGrQ4G0g8++a8H8fNHfeMTEXC4U72J7ele7Nc9j3r5t164jk+IeorMcqzFVzQaQKV34X04webDPImehHIzXRfDZ73StUn0m5bdbzLvib3qnFLFHiJVGM8Cnx3zW/ivQ0DBfMm+b6Ur6mrSsesYyORTDHx0rRaAZqJ4gBVHOZckXFVWiOa1njyarNEKYjMdOag24NackYqs0YzSGYXiFN3hu/OOkea8or2HXEz4d1Qelsxrx6myWFFFFIQUUUUAFFFFABVTU/+PCT6j+dW6qan/x4SfUfzoAtmig0UAFFFFABRRRQByzfeP1pKnt7We8ufJtomlkOSFUZOKbJbTRT+RJGySZxtYYoAiop8kTxStG4wynBFMxQAVqeHrie21eOW3CmQA4DDINVzpV+IY5TaTeXINyNt4I9ateHZlt9YjdojIMEbRTi7O6E1dWZ7Do7xT2SXa4Cudrow5RvT6VF4kUQJaXaZBGUb3Fc6viBtPjngktTHuHIz91uxq4us3+oaFLa3WmuXU5WT19Mete3Rxiq0/ZVNz56vgXh8QsRR2e6MlblrO5ME2fslxkpk9K2dKvGjBidsqOAc9RXH6nqAltow0Zjmgb5lJ61C+tXVpKpkhaPOGCtxkHoawhXWGxClHZndUofWsO4z3PR7ib9yOeteV+LVC6/Nt6ECuuj1ue7RPJtmfGMhRmuP1YXGr6/5dtA8k8pCpEgyxPpiu/Nq9KpQXKcOUYapRqvm2MWipJoZbeVo5kZHUkMrDBBFR182fRBRRRQBYsf+Qhbf9dV/mK+w/EL7fCcv/XJB+gr48sf+Qhbf9dV/nX1J431yW00uPTraze5leBZG2/wqBWsNmZVN0cWKv6QN2sRewrlG1+eOKOV7Flilz5bE8Njrir2i+Ibg3/nxac0iqMEg8CoTNXseuRD5RVhRzXD/wDCdyxMUfTdrL1BbkVYj8c3LxmRNKLIOrBuBWl0Y2O1CjPNZOsOphYuoZYwWUGuf/4T+Z42KaYGCjLHf0FYerePJptLuQlkFYqQG3dK8vG1ajmoQ2O/Cxgo80jH8UakZLRWLZboAO1cXbr5do0jY3u/FWJL24Wyd5YCyu2A2eh9KqwNcXVxFHBZPIquMhe1aq6iXzRbPdfDOqQxaHawTAjbGBmr00lm+W8xenFeeR+JJrSJYn0/aF4GTTh4oleN3XT8qn3m3cCuRYisnax0ctLua+upZPZXARd8jKcV5mPMhuEjBO0d/Q109x4mZkI+xDnjg1zN5eyJKsklm0WeRu4yK2ozqSbcjKryJaHQRXbxY8xBvA+8O9bOjeIpYJvLLHB6A9DXJ3l/dLaW91JpzpbyLhJez464rY0ax8/E75AYfLV1ZuCuZxipux6vp14l7brInX+IelW9T40a+/695P5Vz/hlhHHNHnoRW9qbj+xr7/r3f/0GvQoT56akcFaKhOx8dv8Afb602pVhkmldYkZ2GWIUZ4HU0kFvLcPsiXc2M4rI0I6Ke8bxSGN0KuDgqRyDVmfSr+2XdNaTINu8kr0HrQBTrsPhuH/4SkFOqxMcevSuS8mTyfO8tvL3bd+OM+ldJ4E1FtM8QecsPmloioX61FT4GVC3Mrnu96y3GkyD/ZyK4ZofM3RMOJMp+lacviO9ERD6W4VwQPrXMzeJCLiELajIbpnqa5sLFpO51VJooeHoTDqkytkGMFTXo1nxHCwOdvNebT6m9lrly7WpjaQglD2rpdP8T3DqTHYM6qDkjOBXdfQwTSPYNMkU24b3FfNPxPyPiJq+evmD+Qr1vQ/Gt3chYLfTGmdfmKo3OB3rxjx5ePqHjPUbp4vKaRwSmenArkpxaqsdSSaRzlFFFdJiFFFFAF/RDjXNPPpcJ/6EK+o570k9cjFfLWkf8hmyP/TdP517vqmvTW1+tlb2rXEpUHANZzNadramzdXrc4asK5maQnJrJuPE1xGR51gU3Zxk9cU2HUru7QSCy2RE48wnis7M1U4lxYpLrT9QjDchQwHriuN1HhonJyBkGu0GsRadD/x6eYJBtb5q5zULG7eaRV099u3zSmOVT1+lTZpi54mh4Q05GtWujGpd2wufStq9shHIJQmFPUehrD0rxAbK1WD7GrKOhB5rXbxPJHGBLpmUfgBzzS15rhzpDk27etZ2r6aLqycOdgPRjWna69uXfDoW/H8QPFZ9zr4urnfc6acAYVCcCrlPQftUcnaaS1vC0EOXd25Yeldx4esvsltEOQRIOO+aqNrKiDzItLSKPO0sp703/hIzFERDZFpCcgg5NZTu1YOdHotjcEsqA5bJJzWxFLk4BOO59a8st/GstvLtew2uVB+ZscV0dt4tuUuLaO60x4UmxtcnqD0NVRp2V2RdHdbyV4PFcf4ttnljDnPy11KNVPWIBPaMu3qK1vZjR5JcJ1qjCgXUbZj0EoJrW1CJoZmQjGDVFApnj3Y27uau5XQ6PWNVil8yWWcsIhsiQYwKzNL1mJUZQoM3JOR1FcxrF1KL17a0gaZh8x2HPFZVrqVyksji3ZfKO1yein0NaaNHOj0K0uTf2ZuJOGjkKgg1saEZp9rpH5rA7TnsK8607xFPC8sUdp5kWN7EHhc+tb+l+LrnSrx0+xESMCBHnByRUoR6Dp9z9n03UAZmX96Nob7ua0tF8R/a5ZbS6jWCSIZB3fKy+ua8g1DxvPDYTQvYMgnbhyTwfaqNt4hu9RVLYqdkY3bVOCw75PcVMpO+gNn0HcXUaW/mmRdmMhs8V8veMLonxJcXULEN5pIIrv5fGFxa6JsNubm5ujsiOeEX0UV5nrMd5JdNNNZyoHO7kdvX6VRcJJHU6RePdwRyYXdjkn1pmt6deT3drf2TgXFuQwBPpWJpWoSRMkUMJdm4VR1Nah1+RWKtBhhwQT0p8pbqKx69oXjiwvrKJdRb7Fd4CuJOFLeoNdGssVxH5kMiyRnoynIrwI6tNLAztYl4QOWI4qK317X7QTPo32lbaNd8yx/MqD39Kpoyumz3xxVaTvXjEvjbWNRsrcNcukobcSDjAHrXR6N8Q5r23c3ccW5TgY4yKGinFpXO7fpVZjzXOt4zQj5bcH8ay5fHE4mYLax7R780KIrHSa0ceH9UH/Tq/wDKvG67S98YyXenXdu1sn72JkO1vu5HWuLokrEsKKKKkQUUUUAFFFFABVTU/wDjwk+o/nVuqmp/8eEn1H86ALZooNFABRRRQAUUUUAZeg38Gn6lJLcmQRyQvETGORuGM10Wn+IdHkDQXMDsxjSBJJQCCo/iPoa7mP4T+HHRWL3eSAT+8qQfCTw3j713/wB/KfKxXRwsviXQLeN0t7RpJVlZ1dkBAOCMj2qnd+INFn0e+iWzcXlyq8lRtDD+IelekD4ReGj/ABXn/fynj4Q+Gf715/38p8rC557F4w0+PTrOB4ZmMUIjcKAOcEHnvVyx8T6FHeI9tFNFKlsYULRKQxJ6t7gd67cfB/wz/evP+/lSwfCXw1BMJFN2WHQNJxRyhc8/8R+ILPUII1tUkhaOXc8RQYk9yatWvjKxtb7zZJJbmJZllt0CYMB78+ntWx8RfDmnaJosN3Zo3niQINx6ivM1w5aSUKm3rimtHclw5lY9H1TU9IMj3LWzyvOAyyCMY7/MPU89PasW58ZaW8YVrQyyoUV5JogTKoH6ViW3iS4Sz+xqkZhByoZc4+lZsiPcmW4EY2gjcFHStqzpuK5XqZUac4tprQ7PS/GFrM0sDb7fzCpaRUGMK+QOPbiufstag0zxr/bBDKqSmSML7/0qppklvZ3WZ1PlsPSotR+yz3TybGGegBpylGVK19SlCUal7aFbWr9dU1i6vVTYJnLYFZ9XFtVc5AIXPrV+20eOfI2ybvauV6HQotmJRXWWvhLzjlt+30B5q/B4Ihdl8zzFU9y1LmQOLRxlj/yELb/rqv8AMV9JeNNW/sXVLW7ZGYNZCMbR1yORXmSeCNGt5beY3bDbKu4l+BzX0dPoWh+ItNhjd0niCjayMM9KuMlysykndHh7eK9NdUiWyZY4UZLcOm4R59vep9O8T6erGNYZFDYPlKgCoQO31r03UvhjpAt82OYpuxcbhVLwz4EktNTuG1W2heMJ+7dAME1KLtocvH4g06S68+4t5GYFsEIOQexqHStZt7O2mgcSL5jsysq5wD04rpLXxFokWqy2V/pqAIxAkRRwB61k674tSS9MXhrTrVoVHMk0YOa0aSJUWynLr1mJBst9sYQjbsHLZ6ms2/8AFGn2dvO0FmPMeUH95HkOO49qxNQ+IPiOJ2U2GncHH+oFcnqfjfV7yYNPBaLjoFiwK4XCcp3ex1rlUbHZ3HiPSCXSOzeOMn9y2wEx8dcdzmsfRdSS2faLlo5xdCUv5efMXGCCKw7PxtdCdEube18knaSIuV967jSrG4sb6S4uIbeWKRA0MiqCrA1pKMraER5TWXXtMa2W2MEiQK5ZV2Zxkg8VIniPS4w4+yuYnIzDsGODncf8KSPVnNwsZtrXb/1zFbWI2VT9mh5/2BXN7Kte9jW8O5zVx4ks1hbFqpIJYlYgMnIwf0rm/Ed/HqcMTqzSM8rysWXGwH+GvT1srWdCr20WGGDhRTI/DemxxbFjO30OK2pQmr8yM5uL2Z5vqmvW914bsNHjVibY8bvQn+VdNpk4Fqi4wVUDFbkng7R5nV2jYEdMGp4vDmnwOWQy89i1FbDyqLQdKrGm9RdDYrJID1IzWnqE7f2Vejef9Q/8qqQ2cVs5aMtkjByaj1FmXS7vDf8ALB/5V3YX91S5Zbnn4qLqVeeOx866JfQWGpyyXJcRyRSRFkGSNwxmuksde0ZLKGJYYkS1g5Lxje7+oPvXDt99vrTayOg6zWdf0m+0d4be2kF3JOJS8gGV9cGrX/CbW0l/L51mWsWRR5Pd24yWP4VxNFAHcS+MrBlkgNmr2zyFmRYgoZdpAB9/en6drmnz65YSQwELC5diUA2Lx8gx1A65rhK6v4foj+IWEihh5LcEVE/hZUdzv4/E9paSRyyNLcSQu3lyhMFEbt71Rl8Q6R5u+OCRZXO7zfKH7s4HQd+n61vPYWk8DRtGoDDBIHNNXw/YyKrRxZ2cVjTlbc1lAx7/AMWaZJNFOlmCxYl98QLMezZ7fSpbTxRaNEYyHhCsJGAQYkO3BH41oT6HbMqJ5KgK27OKVNLRJNywIfqtbp3M2kir4L1aHR72W4fPmMjKABxg+teW+LJBN4ovpQCA8mcHtXtcFyLKQeVbQPJ0wY8j8a8a8ayPN4u1CSRERi4yqDAHFKNOcZXlsJuLWhgUlFFWSFFFFAF3SATrNkAMkzpj869vvoLjTvF0V1cwOkfk45Geox0rwzT53ttRtp48b45Vdc+oNev3XxN12dlaaGykIGAWiziola+pau1ZG1YX9hZ20UUkLTPGTyY+ME54FXh4gsfKwltiQA5+QYB+lcmPiZrSgYstO/78CkT4l61GWIstN+Y5OYBQpRFyM3db1DT7rR5reC3dJpJA4JXhfXFRt4stUT5reUTNGIGc/wAUYHC/nWLL8StamXa1lpuPaAVW/wCE41J87rSwweo8kVMnfYaps15da0+G0cW0BE0nIfyx8vIOP0qe88Q2l15pCSCVwds+wEofTFcvY+LNUnvvKitbBRnaB5XAr0LwxoV9rUv7xrWEYOcRDH1rJtroWqTepzVhqkUFlBG7su0us0W3IkU+tX11/TXhgSeKQJAoCLsBwBnjNJ411TRvC1yNOS4W/ux8z+UgAT2JrlZviFGxWWDS4VmC7DuAK4+nrVKMraolxXc6oeKtIjh2GB3RjlEMYKxnH61XPiu2hkif7IFVAHBSMD5snP6GsbRfHtvJe29vqWn2y2m7DPEg3LnvXrl74I0K50k6nbXkcqNHujYgbCKHGS6Aopni17fx32q2gjkMiKpDuy43ZOcfhXW3evR6vd6TFEj/AOj7UyevB6GqdtdHSNe2w29rMIuQWi3DJr0HQ9Ns7/N3KPLldtxEcGAD7U1K25qqL3NaOTNTkCSMqRnIq1Fo9qAP9In/AO+KtJpVt2mmP/AKXNcGrHlfizTTGxmUfWuFu5mjgkI6hTX0Rd+FdO1BCk7zkH0GK5XxD8LtBh0DUrqN7oSx27uhL8AgZHFUpIOZHz7o+vJpWrzXVwrsJItg2dc5raHjHRnjZJIbhY5HVzGiDAIJO4nvnNcgtlK4BMy/981PbaPLczLEk4DNwMrxWnPEzcUdTYarC95q99Z2BMV6FWJGT5VwcnIrbu/Emnwo80mn3H2iSQPnZnbgY4PasTQ/GOraEi6HNb2kTR/6tnhB3fjW43izVphh/suD/wBMFovEhLUwz4u00vte0mTrtdowdh4zgH1xiq58UWTpGyaeEfc4lwAAY8fKB7+tal9brrjxteBcpwPLUL/Kki8Kac458zn3pqUOoOLb0I7rV7V59OuQzJaiFlClMeSSMcY61UtvFdpC374Sz3DwGGa48sDeoPygjv8AWuu/su1nsLezeNRHAu1SByR71WtvB2m7WLq5Yn17USqRbBQdjGtvEmjWs8bW8MsbI2/zRENx5zt+nvU0vizTid0FiqZQgAxAsrE9c9810EfgzTDj5X/OrSeCtMP8LU1UgL2cjkbvxLZ3WnyQrvjVI5ESDbwxcgg/hWXpviOLQtF1CEqXkvIvLZccf/rr0VPAmmbi218mo7z4d6VeQGKRJQuc5U4NN1I2BQdzyCzBbT5HXIJG1R6DvUcJezvTGXIAwR7ivXU+H2l2wjCedtRSoBbrnrWdfeANIkYO5nDKMDDUOrGxq3dWOVguiE4OaGQyXSsp5ZTmtw+GbG2HlwmU49WqGewtLILLLIUC9CT1qPaRsTrfQwmDBJQwGcVSrcltUmt7i5gl/cqhI9Saw6akpCmtQooopkBRRRQAUUUUAFVNT/48JPqP51bqpqf/AB4SfUfzoAtmig0UAFFFFABR3H1oo7j60AfQEP8Aqo/90fyqcDioIf8AVJ/uj+VWBWhCHDipB0pgFPFDGPxRRSGkB5t8XrlI9Etod37xpsgV47FFNfXEdrCCzMa7j4sX5uPE0doD8sEfT3NYPhBootTeeY4RR1qW9DSCOw8O+BLKNFa+zLIeSBXZQ+FtKS1eBLQCN/vAisWPxhptntJimHo+zit208SQahFvgOQBnpWR0pI5TX/h3aSQu9gWjlAyFzwa82isi13JbTkpLEdpFe1XHjHSll8lndpc42oma8312Oyk+IEIyRbXRXf2IzSjd6CqJbmPi1tVZQ5YkcD3q5Y3d0xUW9rLJxxhK9ksPh7oVoFb7OJD1y3NdBb6NY2oAito1x6LWsaWmphKt2PHrHT/ABLdf6qx8sH+/WzD4F169A+2X3lL/dTtXqoiVeAAKUrWqpxRjKq2efQ/Di0iiZrieWZwMgE965s3Wp6XIVWWeEqeACRXsQGJE/3hXV6l4e0rWLbyr2zjfI+8Fww/GnK0SabbbueGad8S9fsCqyXP2mNf4ZRn9a9b8FeL4/FNrIDbmGaIfOM5BrifEfwgCP5mj3mA3PlS9vxrS+HOi6n4Z/tNtRg8tVi3K+cq2Kz3N9LFjxt4LsorO41W0Zo5W4dCeDn0rzy7ZNF0sRoB5snf0FdTF4zv/FtzJo7iNU83hlHOM1xPxDv4rbVBaWq+Z5a7TilLTQqC7nM3L+axZuc1kXMEbEkqKlXUVkbY6MjVDdTxxjLtisdTfSxmT2cThtgwwHFdp4J1S7u7B7SeQvHbjEeew9K41bmOWcKuea7LwVNEunz2uzbMkhZmx1FWjJpHRRH/AE4c966lWOyOuRjP+mr9a6mNxsSmJmrbvwKvIQRzWfbMpFX02kVSIZL8uKiIBNPx2pjqR0qkQyNkqhqa/wDEsvP+uL/yq8S1U9S/5Bd5/wBcX/lVkM+YG+831pKVvvn60lYmgUUUUAFdV4AOPEJP/TFv6VytdT4D/wCQ+f8Ark1TP4WVD4j1NCSK0LGUW8wLDMbcMKz4avIucCueB0y2N2a0iUBuqkZHvVVLC4vJhFDE2D/Co5NaugrFfxnT52xJjMLf0rq/Du22aS1kjVZlP3scmu6laKucM7t2MnSfAsalZb44HXy16n6mvmz4sW8Vp8S9YggQJGsgAUdvlFfZXevjr4wf8lS1v/rqP/QRUym5blJJHDUUUVIwooooAlt/+PmL/fH867ObqPpXGW//AB8xf74rtJR84+lZVDSmQ49qXbT8UuKk0GbakROaULzUyL3oGVtHtVn1IgzeXluua63xHeP4d8Oxi01CU3Vy21Nkn3R3Nc3oEVm9/wD6ScLuNTeOls01KzWyO6NYcnnvUXvLU32gc0sBmJeRmZ2OSSeTTvsK471LbSI/ynINWWkiQ4Zua0cncmNONjIMTRNxXrPw1vNH1Hw3fabqt3JFcwfPATIQCvpivNJ1DoStdJ8NpdOg126GqRl4jAQuBnBpt3RHJaWh0MVuia5OtoXkhG0bl616/wCHI3WzQFLoflXlllBHLrFy9oP3G8AAttr17QrcrZIDEOnUTZrHdnRLSJsqrAdLj9KcA3/Tf9KTyhj/AFf/AJFpREO6kf8AbSqONtEiofWX86zfEyH/AIRXVvmf/j0k7/7JrSEEfv8A991m+JokHhXVcZ/49ZP4v9k07Gd9T5AiHyLWro67tTg+tZcP3BWxoS51WH2oLOmvtIttSVPPQb423I46g1nTWkttJtkU47N2NdIqd6faPDfwyWtyg4BIagDnIjtNaUEgPeoLrT3tZCPvJnhhRBxSLSNmFh61NPf2thbNcXU6xRJ1JqlEa4bx5dNPqUNiXIhiTcQO7GmvMdm9jsbb4g6FLOIlml3E4BKYBrrtPvYL6ESwSBk6GvAtM0+1uL6KKTeFdsZU9K9R0Ozn0DVksXn82GdNyHPUf40uaN7Ir2Ukrs9BjXP8Yq2lvlfvj86xo5Md6c9xtQ/NVEFm9AiU/OMfWucvJy7FVPWoNW1AhlDOQpNSWWmXd9H5iK0cP989T9KlsTWhlzvsJSOPzJf7o6D61VfT2cpJcje5GRkcL9BXpWn+DJZLN/s0SoccPKOprkb3w3c6et1cy3RmmuVICdkxxxT5X1Iv2OVna3ewvYoipZIWY4rj66pVk+wXi+SUEdqwYkY59K5WtYbES3CiiirJCiiigAooooAKqan/AMeEn1H86t1U1P8A48JPqP50AWzRQaKACiiigAo7j60Udx9aAPoCD/VJ/uj+VWBVeD/VJ/uj+VWFrUhEgpw60wU8VLKHU0mlzUM7+XBJJ2VSf0oEfOfje7+1+MtRkzkLJtH4VL4c0S41GylktiPMDYwaw9UmM+qXkxP35mP610/gXUjbPJFuwCc1EtjamtS1b+E9ZaZjNJMRjgds12fhDSpbOK7huiGkdD07Vrw6qJLMooDORxXIweLZrDVnghtHdskSMw4J9qybudSjbYzdQ8KasNRaaK4ZUJ+XbWB4qtL3Tr+xnu23PtBD+uDXrmmap9ps/tEsBi3HlW7V5z8UL1Li7s4VxlVLUoP3iaqtFnuejXQvdGsrkHPmQqf0q/XH/Da++2+CLE5yYwY2/CuwFdaPPYtIaWmGquQyG4YpBI46qhYH3ArzSL4veJbbMf2hHCsQN6AmvTXQSr5ZPD/KfxrnNU+BkUoMmnaoVY87Zl4/SpmyqXUxrf43akXUXthBKo7pwa9E8H+NNN8aw3FkkEsUix/vEY8EH0NeNav8J/FGmOQsEdwvXdE1dH8M7LVvDY127u7KW3aKzLIzrxuFZq7OiysdmPCFt4b8SRSWZxaSRSNhuW349fSvCvFEMj6lcs053M5PH1r0HQPiPqWu3507VJEb5WMLhcHOO9eea1N/p8xIJ+Y1M9DWmrrUwLa3kikLOxI96p33mSXLAdB0rTW42FmkQkHgY7VmySrJc/LmoVy2kQ2yyfaYyy9Dwa9E8OWlslk15C582QlZEJ6YrjrC1kvNSgtYBuklcKg9Sa7HS9B1HQdSvYtQiEbdBg5BNUjNqxeU4vAfeumgcFVBrlgT9qH1rorY5VaYM3bYDjBrQQehrLts4GKvxswqkZssDdmgsaQSUFwapEMjLc1U1Ij+y7z/AK4v/KrbYzVLU/8AkF3f/XF/5VoQz5hb75+tJSt98/WkrAsKKKKACum8DHGun/rka5muk8FHGtk/9MzUz+FlR3PU4GzTtQ1ZNOjRVUPPJ91f61WgfkVhTu82rT3MnIX5UA7VhTtc6mm1odZperXqzRzkgOhyMV6nYaiur2ianAuy5hO2eMfzrxGw1DIbPAX1Fei+GtdhsPs8w5jmGyZfb1rsUtDlqQsz1C2mFxCsi9+tfH/xg/5KlrX/AF1H/oIr6vtpFtLtUDZt5/mjYdK+UPjB/wAlS1r/AK6r/wCgipaITujhqKKKQwooooAltv8Aj5i/3x/Ou2kHz1xVr/x9Q/74/nXcOMuazmaQI8U7bS04CszRCBasKPkY+1RqOasBf3Tn/ZNNFEnhaSBLzM1q8oz2FR+PI1udfBSF4IzCu1WGK1PB0t3HPmKzEv1q/wDE+1vWn03U57A26tGYtwOQSOlZ3946eVOGp5zHAUmRf7op01tJK25W70LLmQsCVJ61ZilUcDJ96p3QRjFqxGkLRpmRs+ldJ8NrqKx8Q3Es1m10rQkbFXOPeucu5giEmt/4b65LYeKSLW2E5nhMYjPemr2JlyqSR22npHcarczR7IlMowkg6V65pEey0QE2x4/hWvKdIzNqtxO58iRpuUCZxXr2mEi0jzNu4/55YqVuFfSBcCR/3YacEi7rFTty/wB4f980b17sn5VpZHDdgI4P7sdZfiZIh4V1baqf8esn/oJrW3xeq1l+JjH/AMIrquCv/HrJ/wCgmqSVha3PkGL7grb8PLnVovoax4h8i8V0fhSLzNYUY6KazNTrlU4qjaggXH+4a3fsp2njtVC3gJhnOOi07ARKpOjsW544zWXGMGt9oSNHLY4IrKRBnoKk0RLEcc15f4lDvrVyzuSxfjPYV6xEg9K828aWMlvrbykfu5RuU009TVK5RTSbpbOwu7eQZmcqAG5BBr06CK4/tPT5LmMrKlrtPsf/AK9edaVompTS2U0aOYWcbSO3Ne3Y8yOEOgLRoF3kcn61F7yNppRjqVhMQKhlusA81eMagfdFU7lFweBWhyNGdBtutRhVlDfOMZFe26botta2sYdBI+ATkcA/SvGNP2rqtuf9sfzr3uPHlrj0FXBKxjUbWgvQV5p4iAaAEKQA7jke9el15v4nkyso3cCVuPSnMiJ5zq5VdIv84GYmArzmu68RkfZHU8jYxH1xXC0qewSCiiitCQooooAKKKKACqmp/wDHhJ9R/OrdVNT/AOPCT6j+dAFs0UGigAooooAKO4+tFA6j60Ae/wAB/dJ/uj+VWFqrAf3af7o/lU4atCETCn1GDzTs0mUONZniC4+y6HeynosLfyrRzXI/Ee9+x+D7s7sNJhB+NAz5+kfczHuSTV7RpzDd8HFZpPNOhZllBXqKlq5UXZnp8N9dR2olsyJJB1U1W/ti9nlZmtII2zySec1j6NrCwOFlXg9a6J5dEuNspHzH7wzWLizupyRdt9SvpoljeNFjzgsprzrxTei812UhsrH8gP0rsNc1uy0zSSlmd0knC47V5qzF3LMcknJNFOOtzLEzWyPcvgzcFvDtxETwkxxXpoNeO/Ba5wNQt89wwr18GupHDLckzSGm7qQmmQMlkESmTr5Y34+lYy/HjSl+V9MnypwcOO1atyC9vMoGWZCAPUkV4HfeDfEdo7tLpF2AWJBEZPepmVT6ns0nxq8P3bgvbXMfHfBrqvD3iTQ/HFld2NrI7K0e2VCMHBr5Zk07UIG2yWVwhHZozXonwwvrzRtN8SajEjxzQWgKF0PXNZpG+yPSh8GdItr5LywvbmKVDkKxBFeI+KbKSy1m7gk4dJCp/Ou40j4q+Or5kWCwjuAxwHaLav51g+OfPn1EXd8iR3kq7pVQ/Ln2qZtbGlJM4Bw6Ah3+XtgVn/N9o4+7WjcGPcSSfpWc8gGcde1Tctmlpt7Pp14t9bMVmgbdG2M4PrXYaT4k1HX7i5fUZFkdRneFxk1m+A/G8HhdLu3uNItb5LrHzTLkrj+la41rSppZ7lLRLbcMssI6nsKfOorUTi2yYH/SV+tdDbkhARWDa28l3smi2YPOC3Nbib4woYU4zT2E00bFs7DFaUUnrWTazDitONlIqzJlwEEU0gdqYKQ5q0jNgQetU9Sz/Zl5/wBcX/lVneaq6k4/sy8/64v/ACqyWfMjffP1pKVvvn60lYFhRRRQAV0Pg441k/8AXM1z1dR4FjEmvMDjAhY1M/hZUPiO7jnCAsewzisqC8+1STS+Xs+YgL61fu2W1RpCcgelY6yb8vjaSc1yxZ3QRq2F0gM6PDvLgKARXTveRgxJDH5aRoFwPXvWT4Xa2YXAuVVyBlPWtmBNJml8l0ljd+kobhT9KtVdbE1YnbeEdbS/t/7IuXxKvzWzk/pXzt8VDJ/wsjWPN++JQD+Qr02RLrR9RUFiGUh45F6MPUV5N4+v5dT8aahdzY8yRxux9BXQpXRxyjbU5qiiimSFFFFAE1r/AMfcP++P513LffNcNa/8fcP++P5125PzGs5lwFpw600U4VBoSKOasci3kI67TVbeqqWZgAOpNQXOrW8cJjRt5cYJX+Gmkx3Ov8ExaoZAbUx/8CFej+MNMv7/AMAXi6vJZRwRR+Yrchgw6Y968P03xY2jWrG0uJvtGPkG35c+9Qa7431/xLaxW+p3rPDFysaDav4+tQqbbuzedRcqSMiGWM8SZB9RUrXKLwgJqCMB1Bxmpwi46VTHFuxn3kzSOATV7w1qM2l+IbG7tyBKkoxnpzWdc43nFRo7I6upwynINaJaHPKVpXPoDRHFzeTXEnmrK85LeX0r1ywVltk+aY8fxAV8raB48vNNZfPgS4AbJyxBNe4eBviPaeKL/wDs6K0e1lWPcA8ud/0rJRaZrVmpx0PRd2Bzv/KjzB33f980bm/55v8AnR5hH/LN/wAq1RyB5ye//fJrL8SyJ/wi2q8/8usnb/ZNagm/2HH/AAGsvxJKv/CL6pw//HrJ/D/smn0Etz5IiHyCus8Dx79bPshrlYx8orsvAC7tZkPpHWJuegNGqRFmBx04pNB02O50vWndMmOHKH0NXJIt1tIc42qWJ+lUvB+uWl94d8QvbvxHGAwYYx1FWlczvYuX2ixQ/D+G+UkyMASMepryq+8UaVpk7QyytJKv3ljGcV6p461MaT8FVmVsSOiJH9TXy1C+64LSHcWBJJ7mq5ENVGj0Y/EXTkZVitJmB6liBiua1zWLrxBfxuYtqj5Yo0H+cmuZYljnH5VZtNQuLOaKWN+YmDKD2NJw7GlKsk/ePcPhPZR/YrmK6OLqMkLHJ1QHvity7vLSwumtp7hFkHYmvKtK8dXUWrHUjar9rZcO27Af6io/FvimTV7fz3CpNnACDAFYU6U1O7OutVpuOjPWRcxTLuilRx6qc1SuZeDXi/hjXJdOvi8lw6xDkjOc+2K9RN+k8IkRgQwBFbSjZHJGSZYhlCXUb56MDXrGneIwEtY3cFcYNeKfaQJRz3rYg1OXfGfM+7Tg7Cnqe4/2pas4QSDLDiuL8URR2+gyMG3SPMHJJ55rjX1C9fcy3JGenPSsUR3wujJcXbSp2BYmrbVrGVmiprqibTbjJxtQsK4Ou81TnTLv/rk1cHU09hSCiiirJCiiigAooooAKqan/wAeEn1H86t1U1P/AI8JPqP50AWzRQaKACiiigAo7j60Udx9aAPeoT+6TkfdHU+1TBh/eX865XXIJ7vWNNsYpHVZEGdh6DufyqF/DUyapJCb6QW2cQuSd0nGatshHaBh/eX86eGH95fzrgV8Pak06RJdbixKkqxwp9DVa2spZYQz3MocXX2cgMcUuYZ6PuH95fzryn4xaoNljpqOCcmRwD+Va97pgt4jImoOFQbpWdzhRivPjpsGt3r3t/ftHDJceRC3XOBnknpmnZ9h3OOqxaxmSUAV0t14InjtIp45dsruwe3cfNHhsDkdetXNP8C3EiTq9zGt4m0pEOgUnqTUtNFJq5nQ2LMoOK07LRUchpD+GatweFJgVDajbbWbgoxOVyAT+Gai1iyg0gr5N8Zl8x4ix4+ZfSobexvGSMnxfAsEdsiAADPSuUrvPFOiWtt4W0zU0uZZprkHzY26IR0x7VxDQkDIqoQk0ZVJJyud/wDCG68nxHPET9+LP5V7srZ5r5t8B30eleK7a4uW2QEFXY9ga990/XtMvsJbXsUjdhnBNbKErXsYyaNfNBNM3UhagnoKGw6kngMCTXX/APCRaSUO29hfaPmwwIFcVMVMT7vu7Tn6V5Zc3lvrXiRNGSc2VgyMd8I547n15rOrK1kOktz1vxT4o0q3H2iMQyurAHgHAritS8dRzWlxBDHEiSdVVRyPeuHn8J3z2MQ+2MLpmk89ZGwsca/db6ms6Hwres7W4nimuXjDxqknCgnGSe9cclN9TqjKK6HZjxS/9kModQVBVQuBiub13U11a2hdyPMRAvWqa+EL3ynD6laqoJGQ5Ocdaz9Q8Nahp2nS3kzr5cUgjOCec9CPUUoU7O7LdVGbNCG71TaBV6nNdVc+DHQyiG5LsHiVADk/OMksB0xULeBL5d4mvbaJlYjDE8jIGf1FbE+0RzMMRMobt2rUiJDYzWzD4Gl+2QxT3HlI6kDuXkxnA9qgXwXqTlhDNDJIpKsgJyCOo98DmpkrlRqWGjUpo+I3IxwMGnRa3ewvuW4br0JzUGp+HpNOsxdtcqISo2knPmN3A9qng8O28lrtM8sl+YFmFupxlT1I9cDtWap2G6tzrNI8YWrW+b07HU4JUcGu3t5I5IlkjcFXAIOa8euvBt5DfG3tbpLiMrw3K5wBkfrXVad4bum0a3kg1BXCArKzMQqsDgAV0030ZzyfY9CVsfxD86XzR/eH51xUegXKFzc6gFSOMsxQk4IGcflWfNbyR6ulktxKyMVwwJztNbJmbPQ96kdRVXUQP7Mu+f8Ali/8qwnsBo/i6Ozt7qaWFhkF26jFbOo5/s27/wCuL/yq07olnzW33z9aStXQ9LTWNWNrJI0alWbcoyeK2JfA04lfy72ALuwiuTuIzgfmawNDkqK6CXwpd2k+nC7IVLybysD7ynODxVvUfB5W8MdhOH2v5bo7Asjc9cewoA5Suo8BxtJrzhOvksaRfBs5SVPtEZmi2tJg/LGpBPPvVnwZpls+ozT3F6YoI3EIkQHnPc+g4qKmsWVF2Z1GrlRZqpxlmweaylXA+9xWhr3hOaOETQ3JUh2xC5ydo/iBHrVW28HXknnRS3Ki6CboYlJ+bnGSewrkjTaOyNVWNLQMCaZ8j7uOtbUah5QMj865y08JX0ELsb6A7mwNjk7sdfyqbUtIGmZaK8ebZJ5bnkc7cjH50uR3IlVTOwtZU1O3GnzMPNXmByeh9PxrxPxcjxeKL6OVSrq+GB7cV3zaKtr4XtdaS7n+1NMQ8e7AUDoRXBeL7pr3xLc3DsGZwuW9TgV0Uk0zCbujCooorczCiiigCW2/4+Yv98fzrtd3NcTb/wDHxH/vCu10vT49Y1xrWeV44lhaQlWx0qJFJ2Hhh7U7eqqWJ4Ayalk8F33nER3cSRM5EXmvhmUd8VXn8K3E1lHJbXiYkXjeT+8b0H5VNh8xh3l89zJgHEY6LVTdtbitVvDUllPpv9oyeXb3rbdy8Mh9wfwqzN4Juhc/ZIpCLqOIyzK4wqjPyjPqRzVoLmEDk1LkYrYufBFxHdRQ2t/DKZSqrkFTnbuP4AVGng27R1L3dvKC3CI5yyg4Jz2oEpEEACrzSyPtU4HatbT/AAPfXs23zNiOXWNc8hl5Gc9vesm00q2lkuhe3xiggmWFpUHGT3+lRy6nT7dcplTnkVEDXSXvg2RbSS4hn2OsrKsEh3EoBkMCOuaba+BruUzRTXCC58stBEv8fOMk9hVnO5X1MWAgHrWppmp3GmX8N5bSFJoXDowPpTz4LvYw2b21JB2gKxO4gZI/Cote0GPRoy0N4bgxyiOQ4wMlQwx+dAcx7Va/H2IRILnR2MgA3MkvB9a0F+POlHrpV1/32K8Ql8OwReB7fXftMxunmZJIeAFXsRWNHKdi5PalZ9BrlfQ+l7X44eHJjia3u4PcqCK0dV+IGh6j4av/ALNJM3m2zqp8vjJBr5dEp9a6LS9ZMGkyWu5vnB4z60m5WKUYmfFwgzXafD3A1WckjiP1rh9OsH1fX7exDusbnMjL/Cg6mun03wpe2Wo3whusojFYQxIeVcZz+VSkJytoewRMjqyMw2sMHntXV6P4X0PR9OlS0s4lS4QGctz5n1rwv+yryDULe2nunCzRGXKsc4HUY9a3bmG7m0WOWC5uIwVyqvKTuX1q1oZtjP2gtXtz4d0rS7TaI/OLFV6AAcCvnmvSfFXhvULq+thPcBrdRtLb8/Of4RnvXHPoEkOsW+nSzKJZOXC87B1/PFWhGOCRUsBjDgvnHp6109v4Ttb+OKS0vW8londp3GQHX+Agcg1Uh8JXZk3XEscNusmx5OTjkdB360AZbzLHJviJA9KdJcGUxuMMy87T0rcuvA15Bcsn2q3WPLFfMfDbBn5sfhTW8IeRZebLeqbhjIEjRePlXdkn0IouVzM5hzl2OMZPSus8LalcSRyWpJfYMqO+KqeE/D9v4iub6O5uHg8m2aWMqBhnHQEnoKg8PXP9na2XOdqqVINJ6hF2Z1Z1AxyqHyOec1q29+pIw1ZFxq1pdDbLApyOoHIrJ+2pFcFIXfA52sORWRq2ehwXPmZwc4qVm9a4+x13yB8/GO9dpoVzp+r2jNI480Sqq89jSbIbMzVUI0279omrga9q8Z+Gxp0N/FG+5fsDzc+w5rxWrp7EMKKKK0EFFFFABRRRQAVU1P8A48JPqP51bqpqf/HhJ9R/OgC2aKDRQAUUUUAFHcfWiigD07V7uyvZ4Li01yzikSLyzmUA4xzVGOeaKMIniWyCqMD98OBXizfeP1pKdxJHtaXMsG508TWS55OJhzXF6j4lvI2lhstQCxM+5ip+83rXE0laU5xg7tXE43N/+29UVww1NyR6txS2E+qSbrawPnSO/mbFXc2R3Arn67j4Sn/i4Fpz/wAs3/lW/wBaj/KLkIIoPGUTZWDUASS2fLJ5P4Uot/GaoEWDUQA27iM9fyr6Q3nPWnLP1API7UvrEf5Q5T5nOleLmyRZ6gM54WIjr1qO+0nxVfeV9q0y8fyvunyTye5Pqa+oEmlwPkYZ7mnPKWGM8is5VYv7JSVj5bn0nxPdwxxT6deukf3R5R4qjPBNZzfZ7yIwygcpIMEV9V72Dda+c/iySfiBeZ/uJ/KtKeJ9nshONzmdyI/DL+daulaisNyC06pgcHdiuZorZZjJbRIdJPc9t8J/EWF0mt9WuIwsf+qkLcn2roG8f6IOFuoz/wACFfOVFclWtzy5rWKjBJWPoG6+IGktBKqTRklCB84rxuS/kF208Fx5b/MAwPY1hUVhJczLj7p0CazqXmbzqTlsYJZs54x/KprbWr2GGVEukEjgKJS3zIoOcD8a5mjFTyFcx0f9p3z7ydRA3Ek4IGSetJPq2oXdubW41IywAg7GbjjpXO0tCgPmXY6rT59XnvWNhdySXT4JERyzY4q++m+LJn3SJeknqShpPhOxTxxEc4/cvXvQmPrT5Bc/keIppni1Qx3XfzD5vl5qnLaeLDOjiO+DRoUVgpHB4Ne9ecfWkMx9aXsn3H7RdjwNdJ8TPbtbtDdGEqFKMmRgdKjNt4oCiNLS6QRx+UGWL5ivpmvfTP70x5ufvUKn5g5rsfO9xqmt2xe2uL6aF8APG5w1aGjeIdRe7EFxqgEUg2/ORtFVviOd3ji/PqV/lXKU1GzE2mewR3EisG/4SCzyD0Mowe1I217trv8AtvTxMf4hKOPpXkFFaXIse02U1umrpe3et2T7R2kFbV5ruly2FxGmo2zO0TBVEgySR0r58qxY/wDIQtv+uq/zqlOwnEvQaZrlrOZbeyvI35G5YznBqyYfFDHJhvyRjB8s9ua93QnC89hU4J6ZqeUz9ozwO5j8U3jRNcQ6hK0Lboy0Z+U+tVrVtftmuJLZbtGdsTFVPX396+iNxVGbPQVw9lKU0a9uWODLeNj3xUVHyxujan7255hFLr6SmWP7WHJBJCnnHTNa3hmLWV1K4BRolmG6RpY8DI6fjXaabe2x1BRcORk/uwRwTV/XZFjhebccDjao6msedyVrFtJMy7q11meANHqsazKdy5fr7Vj/AGPxT9uSyF2/mzHecPzjrn6VclczDacpgZJYYxW59ttdM8W2l1cyBY0s0+b8KlRfcuDTvoUhofiEuf3r4yegxknqasyaDr11arHOyuE5GRyT7+tb8vxC0OIqDJISTxhe1dFpup2uq2wuLSUSIfTqKtUfMnm8jyW90DxFcWot3EhjQ5CAGuN1Pw7rTX8hGl3ZAwMiI819M9qCT61pGnZ3Jcrqx8t/8I5rf/QKvP8AvyaP+Ec1r/oFXf8A36NfUZY+tRsxz1q7EXPl/wD4R3Wf+gXd/wDfo0n/AAj+sf8AQMuv+/Rr6cZj61XcsO9FieY+axouqwkSPp1yqodxJjPFSrrVzb3f2m0l8mTbtyO4r3nW8/2Pff8AXB/5V830mioyubH/AAkOq4AN8zYYsCTyCeuKemr6g8UafbWRYzlBu6ViUUrFXN27v7y/WP7Xf+d5X3NzfdpG17VRcTS/2nIZJwFkfdncAMCsOiiw3K6Ogs5tf1S4iSxkubqa3G5FiG4qOma07bTvGVtdpcf2TfybSSEaE7TnrwK6b9n848b3XP8Ay5t/MV9H+aR/FUt2YKKZ8mSWXjyRgfseqjBJULERjNQR6J4yja4caPfs85BkLW5OSO/TrX1092sMbSySbUUZJPanWOqW99Hvt5g6+oNLnHynyMumePFcuNP1UMTu/wBQeuMdMUf2d48AcGy1UbzuY+Uck/lX2MZwF61mahqfkRM27GBRziUbnxpc3+rQXUkV1PLDOrHejDaQcYOR60251K7v7eKC4uVdIzkZ6k+/rVvx1cfavG2rT5zvnJzXO1YnozXnvbqazW2kulaFTkJnpUSyIFA3j86zaKLAnY1fOT++Pzqxbyh5Ujjbc7HCqOpNYVanhz/kZdN/6+U/mKOW4+Y6D+w9fjmd7eyu4i6bGKoQSD1FdB4e0nxRI5WRrmMRLhPMBGB7V7XznrTvxqvY+ZHtLnmEug+IZ5455Zi8sfCMeopdRtPE9usbLLJIVHy7F4X8K9PFOHFV7IXMfNOrw+LLm9cm21JlEnmDEbY3Yxu6daoGw8UNPBO9hqDSQf6tmgYkfpzX1Pk+tLlvWn7MOY+Wvs3isEFLLUIwCSAkDAc9e1P8vxgXR/s+pFkGFzC3H6V9Q5b1prMfWjkQuY+XJLXxXJjzLXUWIzgmFs89ecULD4ojikiNpflZFwQ0LHHGOOOOK+k9U1OLS7GS5uH2ov615nqPxLuVeQ29svohY8/Wk4pFK7PMbfTfEVmrrBYXyLIMMBC3P6VFFoutxvvXTLzPc+S1dmvj3xItwJHu+Cfu7eK7LQvH320LFfRBJe5XofelZD1PIbe2161kZjp12+R0eFqmkstYumWY6dcIwGOIzzX0F5q3MYkicMh7iq7xnnmk6SYc7R4M9rqggZW066DEcERmrmhnUdPlt5vstyGSVSwZCAea9kkiNZ88HzH/AAo9gmrEOpc2fHGtx3QlKSxtv0aQOVbgMV6fWvDa9A1eALpd2cdImNef0lDk0KUuYKKKKBhRRRQAUUUUAFVNT/48JPqP51bqpqf/AB4SfUfzoAt5pM0lFAC5ozSUUALmikooA5lvvH602nN94/WkoASiiigArt/hN/yP1p/1zf8AlXEV2/wm/wCR/tP+ub/yoA+iB1qhqOpR2LqhkWNn6ux6Cr4rkvEdjc6nqYW3MWVADCQZ4pSehpSSctTakvlhgFw18Ap6MW4NXbDUI722MispI4JXofeuUk00TaclqksYkUkAtyM/Sr3h2CWyD2k0iySfeJUYFZwep0VYJxOk3AnI7V87fFj/AJH+8/3E/lX0CH2v1r59+K3/ACP95/uJ/KtTkaOJope1JQIKKKKAClpKKAFopKKAFopKKAOz+GD7PGMbf9Mnr29LjPevCvhy+zxXGf8Apk1evrcYPWmFjb8zPejfVGCcSHAPNWcmkFhzPUDPz1pHaoC+Dk00FjxH4gHPjO+P+7/KuYrpfHpz4wvT/u/yrmqQBRRRQAVZsf8AkIW3/XVf51WqxYf8hC2/66r/ADoQH0Yh+VfoKnU1XQ/Kv0FTKa0ZzWC6k2WMz+iE/pXnlx9oPhrTbeFS8lxNJJgd+a7fXJfJ0K7fv5ZxWPZR+RoenfKfMEWd+OmaxqdjopaRbOfHhu/Kq8k8YkxuCe/1rb0eVrbTWN5CzzKTkvyfwp9vNdIHNxEDGpypA5FUNT8QC11SJ0jjlhUEyqp+Ye1ZWclZGuiepf1KNdT0eZlttrgbg7Dniue07TpPGGpG8u2MVrEBEir1bFWta8SxzaCwtiYGlBUxt1Ao0TWk0iK0tvMiKhRvXb/WlFSSN6Si5XOoufh5YahaRpA5imQfKx6H61zek3M3g7xILC5yhZtrrnhgehFdnP4vtLAw7PKdnGfmfGK4v4l3Vpfx6fqcMkYuRIFIQ5yKqN1ubVIwa0PV8ggEHIPIoJ4rL0G8W90O1mDhzsAYg960SeK3OBqzFJqMmgtUbHmgloGNQSVIxqFjTIZma1/yBr7/AK4P/Kvm+vpDWv8AkC33/XB/5V830mEQooopFhRRRQB6r8BW2+NLo/8ATo38xXv2oanb6ZYy3ly+2KIZOOpr56+Bz7PGF0f+nRv5ivbtThiv7SRZvmijXeV7E9qznuaQVzg/EXxNu79XtrGwKWzDBL/eaud8M6te2GtwSx3ksabhlGbg+1ad48YlYhEXHHSqD2qX9lPJahTPAN52dcVFzd0+VXue6tqIaBXB+8uetcn4m1VltfKQ/vJTsUVT0K9kHhy0MpO8pzk5rLlne+8RRofuQjP1NJshb3PDfFcJg8UX8ZOSsnJ/Csaui8cqqeNdUVRwJv6CudrdbGD3CiiimIK1PDf/ACMumf8AXyn8xWXWp4b/AORl03/r5T+YoW4M+q8/NSim/wARpa6TFDx1pwqPNG+gCXNLketV2lqJrkDvQMtkio2YY61Ta7HrUUl0DGwzyRUtjseX+PtbuNY1uPSbZiIIjyB3Pqaqp4LmltwySfNikWESeKr+U5JR9or0HTcG2BPpXM22zshFKNzzkeH5rVvJvIiyH+MDkU+PRmRSYid0ZyD3xXq0dvb3cTJMqlSMc1x2sWsuiT5TbJEDlGU549DQkEop7CaBfy2sojlz5b8Eeh9a6pznkVy3krLCZIR99Q61uWE/n2UbE/MBg1rF9DmkiWSqcverbmqktaIyaMTWx/xKbz/rk1eb5r0rXP8AkEXn/XFq80rOe5cNhc0ZpKKgsXNGaSigBc0ZpKKAFzVTU/8Ajxf6j+dWqqal/wAeL/UfzoAt0lGaSgBaKSigBaKSigDmj94/WkxSt94/WkoAKKKKACu4+Ew/4r+0/wCub/yrh67n4Sc/EGz/AOub/wAqEB9D7ea53XEa21GK4WTb5q4xnqRXRySJEjO7qiqMkk9BXmXibVV1fU45LW52Rxf6stwPqKUloa03Z3NOGCTzmmW3CuTy3JAra0RAPNuC24t8oP0rgDrutMv2eMxvAeDKrcgd63fB+pRobixaRmZW8wOxzkGskrO7OipPmVkdjJJhq8C+KTbvHV2f9hP5V7k84f7pFeE/Es58bXR/2E/lWqaexyyVjkKKKKZAUUUUAFFFFABRRRQAUUUUAdN4EfZ4kVj2javVo5QwzmvJfBX/ACMK/wDXNq9Qsot11tPTGaTGjd0dgdUgUkYJxz3pPE8GvX7E6HJFa20RId2HMh9vakghWHUbOQLhUZmJHsKs3V1JFp6FLn/j9YAAfwZ6molKx00YKb1OQ0HX9TGpXGm6w6yOq7o3UYrozcK2CGFcC8V4PEs0kTpI0alTk8GtePUJY/luYJI/9oDIqk2Z1IpOyPPvHBz4tvD7j+Vc7W34slWbxHcurbgcc/hWJVGIUUUUAFWLH/kIW3/XVf51XqxY/wDH/b/9dV/nQB9EIflX6CplNVUb5V+gqdea0ZzGX4slCeG7nnG7AzXPXuowXK2aW+uQRW8UKqYznO4da7C+sLfUrU210m+MnJXNZ0fg3Qk/5clP1NZuN3c6Kco8tmc9Jqts8YQeIIkYd0hJqiy+HpNxl1m4eRzl3WHk13MfhnRY+mnxflVpNE0pPu2EAx/sUuQ0UoHkmuzaawxYSzy7So3SrjitxDA9lC5UZIGTjpSeN7SH+05YoIkjVVHCrjtWdoc0t7AtvHkzRZBUe1ZtW0OiDR1Rhs9QZEkXO0DBIxmuZ8aSRfaLOziACRndgete1atZaHbeCLctZD/RIIprq6iUb0JA+UHuzE4x2Bz6V89axqra54omvDbJbRqRHHAq42KvAB7k+pPOaqwOomepeAZT9lePdwE5H412bNXA+AnImuFP/PMH9a7cvxVx2MZrUkLUwtUe6ms1UZsczcVGzcUFuKjc0GbKWrnOi33/AFwf+VfOHevovVjnRr7/AK4P/KvnSkwiFFFFIsKKKKAPUPgYm/xjdDH/AC6N/MV7lqdg9xo99FD/AKx4uMHFeH/Ak48ZXX/Xo38xXvzs+0hCBkEGs5PU1hseIyac8emT/aZlLiTbwelJ4aiittQVhcM4kBQr7elXde0W5s5rpGGY2kypPesrRwlvq9uZpAsavl29BU2OmTVrnodtYsmnRrzxkD6UlpaFLtH4+8NxI5NLP4u0BAyx3ivgcBRVG08WaXNeJEGdC54LDihUpvWxzOpC9rninjzP/CcatnGfPPT6CucrovHTiTxrqjqQQZuo+grna2WxmwooooEFanhz/kZdN/6+U/mKy60/Dn/Iy6b/ANfKfzFNbgz6pPDUE00nk01m4roMEOL8VC82B1qOSXFUZ5+DzSbKSJprvaODVGS8PQGqk0xJqBpPeobNEi01yx5zUTXZAPNVjJxVaaT5CQakZxmoZg1e/aSaSNWlDDy/pWvoWszRXNvCJmngmOFZhyKmmhtrm/feuSwGaLa2gTW7aKPACkH6VjfU7Ix93Q1/Fons4UIMrRH7wjOKyo9RgNhA6WMoVmClpM5FdxqM1sY0imCsG49cVXvdNtzpEgXbxgqAOlMnpqY+nAx3X2ZjhQCF+lW9PBiM0R7NxVUKyajDL/s81eJAuS46NVRZzTRM5qrIalZqrSNW1zFmVrZ/4lF5/wBcmrzWvR9aP/EovP8Ark1eb1nLcqGwtFJRUli0UlFAC0UlFAC1V1L/AI8X+o/nVmquo/8AHi/1H86ANrR9KfWb2S2jmWIx20twWYZBEaFiPqcYqDT9Nv8AVp/I0+zmuZQu4pEuSB6n0FaXhPULPTtaklv5zBBLZ3FuZBGX2s8ZUHA5xk1e0h/D2lpfwS6rFcvPAghnexlaJCGyytESNxI6E5ANAGKNC1cw3cw0268qzYrcuYiBCQMkN6HFOu/D2tWFuk95pV3BC7KqvJEQCW+6PqfSur8Q+L9Lu5Z5LJ5ZlbWbe9ETxlBJGkKqQR0zuBGK257qHw7b3GvTtezx3PiKC+WC7tmhfaA7EDcfmIDDkccDmgDzPUdK1HSJEj1GxntHkXcgmQruHtUsmgazDpo1GXS7pLIoJPPaIhNpOAc+hJGPWtTxXrNvf2lvZ2d1az28c8twFgsWt9rPjJYsxyTjnHHFdXqDW9xo3iPxBI99Hb6jaWai2mt2iC4eP5Ec/K/Cnbt7dcUAeYaf4I1i41zSrHUbO606HUrhYY7iaA4BPtxzg5xUdz4Qvtujrp6S31xqVs9wIYojlAsjofw+TOeOtd+fGvhW0urY213mFNdt7/bHZOjJAiuDvZiTJINwyT17VlaX4z0WCwt7CZkxLpD2Uss9s0iRP9qaYBlBBZSuAcdDjrigDjbfwh4iupJ0g0W+dreXyZgIT+7fj5T6HkfnVCXTL6C1kupbWVII5zbvIykBZQMlD74HSu08Q+Lk1TR5LS1vDNf/ANqQywm2tmhV444BGhC5JyCABnk4zTvijqSPd2OmxQG2l2f2hqEB6peThWkBHsAox2yRQB59XX/DOR4vGtsyEhgj/wAq5Cus+HJx4xt/9x/5VFT4WVD4keq+JNRnFiY4yzvKduM9fauadGuFUI8e9QFKAcIP8a1NdR5LhEAZlbkhTgj3rJeeAGOGBxkkuzk4DEdjWNF+6bztcLXTlubx7bzgrA4dkPHPQV1Ol6RDpinY25zwWI7VgRzQpdxywvCzOylmXjb6j3rqi3TmscS3c1o2sShwG614v8Rju8ZXJz/Av8q9dSTMrA9jXkHxC/5G+5/3V/lRhW+axOI+E5aiiiu84wooooAKKKKACiiigAooooA6PwT/AMjCn/XNq9X04bro/SvJfBhx4gQ/7DV61oMobUHB7LWdWahByfQuEXKSiWtV1i10qzlMzkO6MiYHUkVj2kst/wCDIZkcPJAxXk84FZ3jqdXgt+cFXbIrR8NR+ToEAXID/NiuCWKfs1OSPSp0lCVkcpJqOpWCtNFpxlLsSXIqCPxnrDttEMKA8YZK74qu/ngmuS14omswpHGoSXKNx39a0w2L9pLkaMcRh+WPOmcJrVzLd6rNPMqLIxGQgwKz60teI/teYKMAYA/Ks2u9nAFFFFABViy/4/7f/rov86r1NaHF7AT0Ei/zoA98W4ChQOeBVhbvA/1Z+tc//a1vG4G9cEDqatHXrVUAbay+oak5MlUzaS83HiM1bUMY97DAAycmsOz1nTJ8g3SRsBnaTzVdNTfUbghMi3U8Du9JN7sfKkb8l1Gke8HdnoB3rIu9XvlDeWI4wOmeTVhPnB7YHA9KzLnDyYPQV5VfHyc+Wnsd9HDxUbyOZ1B5rm+ledtzkDP5VT8KRrY+Ipbue8+zQwqXO0ZklzldiDoSc9TwBzWjc/NfyZ6HGKpQxA3DMB9167Kc21diklex22veM7W18LwxxSSvZpLvh0kRKoVkwV82QHc6buemWxzivJ7Hzbu9muZ2LzSuZHY92JyT+dbniUj7EkY5LNVTSYACwx2rZy0M1GzO88Gg+c7L/wA8ufzrrt/vXI+C0Y3smciMKBn+ldbdr5bFh93+VYU8VFVfZSLqUnycyF30heqq3Ef/AD0T/voU4yoRw6n/AIEK7jjZNv4qNn+WojIFUksAB3zTS2V65/GghlfVG/4lF9/1wf8AlXzxX0DqbH+yb33gb+VfP9DCAlFFFSWFFFFAHp3wPcJ4vumJAAtGyT25Fesaj460uwkMYLzMDj5OlfPPhK6mtdQmaGRoy0RUkHGRXQQtJduyglnU5Nb06EZq7Mp1pRdkd1qfiaLxBZzJMiwsjfIA2OPeuHuJ1XfHASzNwWp08ZU5kyvqKIYlkGVGPT3roWFje5m8VLlsVoIcNk8U9pTFfNtP3QBmrv2YrC5c4A9KyYG813cnPzYrZx5dDnUr6nMau7SatcOxyxbkmqNXNU41KfH96qdeZL4mehHYKKKKkYVp+Hf+Rk03/r5T+dZlafh3/kY9O/6+E/nTW4PY+oieaikfihmqF2roMFsRSvVCduKtStwaoTtUSNUUpH+aoWk96Sd8MaqNKPWoKLBk461XlfIYVC8+OlQNPSY0VHcxasoJ4lX5TUshs47uPz3dX3c7aZ4jtpF0e1vYuJIjuqrp17FqTxzbsHowPaud3TOynJNWO6hvLGa18sIzMepCnmllvVGnlATgnaM9aWyRIbYN567cc1yeua1DDcbIn3MWwoFNysDV9EdDfSeTdQkdDHRbT+ZEOeVqldTNPY20ufmC4NJpm4hs5qk9TmkjUZ+KrStxQz4yM1WlkroRg9yhrLf8Sq7/AOuTV55zXd6vJnTbkf8ATM1wdRLccReaOaSipKF5o5pKKAF5o5pKKAF5qrqP/Hk/1H86s1V1D/jyf6j+dAFrNGabmjNADqdJNLLt82WSTaMLvctgegz0qPNGaAHU5ppXjWN5ZGRPuqzkhfoO1R5ooA5/azPtUFiT0AoEbkZCMfwrS0C/TS9chvXOBEWI+XPOD2rpB4h0YfZJUVkZY8vGUyFctkj3FAHEKSrBlJDA5BHUGldndjJIWZnJJZjkk/WusivPDckc01zGPMkQbolTADeqmrC6j4ekSFLlo2SJXCxpCQMHp+IoA4sI7dFY/QV0Hgm8XT/EsNy6M6KrA49xU+l6vpkXh9tPmJjmaYuJQucJxlPxrX8P3+gW13LAuGM0Z2kIcBs5GfoKmSvFjTs7mlr/AIlglVCkDgk4Bz0NZY1e2MYjitJWdECkA9fetm7vNDiSHMcc0gXBZo+Ovp9M1m215bWrXD2zxRhZxIu8cMnpWcEkrFSbbuMGtWkKlfs0iyKww8nB+mK6dfFdv5S4t5TheTWVBqGjXFsYX27DIzq8iZIzjv1x1q2mq6FHHLHhfJkG1kCfMeeufSs6sFN6l05uKGR+K4BeyZhfacEc1wfjK7F94imuFRlVlXG76V2Z1HRg7EW8Iyx5VSenTFc140vba9ulaN42LSFlCDGxMdD+NVSpqMroU6jktTlDG6orMjBW6Ejg0yum1vWbW78O6Zp8J3PaqV3jjjPQ1zNdBkFFFFABSgFjgAknoBSVc0u5NnqUFwrRqUbOZBlfxoAqujIxV1KsOoIptdgLvwyBNI++Z2lDBZFJI9QD3FZ93caPJoUmxV+3PNuUKmNi56fTFAGAVYZypGOvFABY4AJ+ldedb0aeWVJoAEcRfPtPzFR1I9M0631PQ4ZJGi8qJ2RkkcxE7iRjK+goAxfDdyLLVVndSUCkHFeiaJ4lto55nFvM7FcfL2rnbW+0NrswL5JRQPKcRkKSF+8w+taOg30Vlb3TCSFZfODEsvysvTgVjXjzQaZpSk1K6JNR1C11PVWM0MyxIpypHOTV238QW9tbLDHBJsjGPpTo9T0e4t2gZhtWRiHdMtzz17ikTU9DjWVMKIJMAoEO4nPXPpXA6MWlF7HZ7aRDJ4lg3q3luMc1y2qaz9ovbS6MTKockKe4rfutU0cRMq28SsWOWVSfTGKxvGN3bXMdp5TRlmmZ1CDG1Djj25rahRjCaaM61WUo2ZzmsySXWoyXLI21/unbgHFZ1dZrus2lx4asdLi+aS2ZvmHv2rk67zjCiiigApynDA+9NpR1FAI0GmbcBudmPQA8mgzuBz5gGcdT1q1o91a2OsRXl1uKwKXRVGdzjoK3n1jQp52n4EkknnASx5WNjjORSNnKzOWFwUfPzhx781saRf30OpQMzXCIp3YPAIqXXLzRLmyme1bfeSXAkDFNpA7j6V02nXumtM73Mn2mKZldAVx5WFxj86mW1gUzZbxVbPGJPskqtj5j2NZk3iKF1GyCQsQRxVm41PSjaLE7JCobnCllAzUS3uiCAykIJTIWURoQFHPSvMnhKcZXRr7eVjPtNetQXMluX+uKt22tad50n+hA5OegqH+0tCGVe2TyicEqmGIx/jU0d1ojRsTEjOillZFIyf4VP4da3aUY3Qe0Zl+I9TtLhoglqUKnJG3FO0PU7WOVzJYM6leuzgUmv3Nhd2u61KCUkeYGX5m/3T2qxHqdpE+JJkMA2SRIg+YEY4PYjrVwV46sTqO9zd0/xNZ2sq7bWRUXnAwOatax4+tbXSZnFpIZHQrGG6ZPesqTUtEkuHmk2Fn/AIVTHOetGq3ujXWmMskcU8iIBypC49vesPqsZ1OZl+3klY84GpTO2RJKWJzgMacmo3TOFjknLE4ADHNdBb6vo6tMlvHDFLKNisY+AA2R9Dis20vIIfFovwVjt4p/MTjg/hXoGftGy7pmqRxmSG9nuDKR0YnCmqdxq14Lp9l1MEz8vzGpdVnTU9fury1xhyTsPT8Ky3Y7yrjBH6ULU1hqrsuNrOoCKRReTYZSCC2QRXNYJzgE45OB0rWkA8tsHtTNCu7e11IC8JFpMpjmwMkKe4qkYV0k0Zm1g23acntikrsINV0UtNdTnM/nDyf3fKKvA/Smy6n4fGHis4mOwkF1JbeeuRTMDktpIJAOB14pK7MaxoRto4DGghRm+QR8kEg8n0quLvw9Lb3EskarM8O0RrHgBuxFAFDw0yRXUsksUjx+WRuUcA/WtfT9Vis76WUo5jYYB96r6PqNiqWAluPKigBFxblTiXnr710VpfeHrmC3tkjhMu93kaVSAp7fhWlOpKL0IqRUo6mXe6oszghWwx6VM2ppC0P+jyJ8vGRjNTPqGhHbIdgeLrtQ4dvUelXbm70Pf5126s0kRKpjPXofY11e3kcrprYzZ9WWWB1jglaRv7ozWTp9zkyKVYENyDWrYajDDY24MsaRHelwpzuIPQgjvVu21HQ52gSQqPJQLkx/MwGevv0rKrXn0NaVGPU4DUsnUJ2AON3Wqld5capoCtLBKkTp5heNPLI2nb/Ge9UbbWNCguIJBaRJ5ZDcR55yc9eoxiua99WdGxyRBU4II+tK0ciY3oy5GRkYyK1tbmguLy32yIxCYkdBx1OP0q54q1m21WPT1g5a3gWNmHGQPagDm60vD/8AyMWnf9fCfzrNrQ0JguvWDHoJ0P601uB9Cal4ihsLw23kSzSAZOwdKzX8Z2oyDazAjqCa5+/1VIvFV5dSXXlskf7hSDtZscZ9hVQ6tpot13Kks3lsXdgcmT1+lN1tRRpM6KXxfbZwbaUfU1Tl8W2zHi3lJ9jWRJq2lSxKkoG5lw77eVOBjH41Wk1jSbXXLG4hAeCKMiYbcbzj0qHVK9my5c+JoM8wSLnnmqya/FKeInx61DJq2izOzuFneSXcfMUgonZRj0rStNT0eOF1MMSq+C48vg4NZVKrSsi4x1GPq9mYhtgk3euaz59UwpZIZgB6jirE9xps2losW03ZlDNhcYXPIrQk1DT1kIllV40kWSIIOfoexFc8Yy+KTNnNLRIpP4ktrizFrLC5Vkx+Nc7aSxWl2yhZFRjketb91d6E80kjhCxOQFQgA5PP06U59U0O4ZGkjimmAVXbaVGB/dFbXTRCbT0Kj6uPJKAzsOwBrFW7We/iVInZi3QDJNdQ+qacFdLcQwPIV+YpwAG/wrH8O3dtZ+KTqTELGkpMf41MeVu5bqSsdHY6gl3/AKMsboy9mrUaRbKeBG4EgrItb2C68RPcRjCStjHpk0vjK5FvJYtGfuPzWySRjds07ucQzgE/K3SqstyuPvCql1OJ7MNnJAyprOhlDzbWPUdCaftuXcSp32JNUug1nOueqGuSrpdUlt47ORdgEjLgVzOau99SWrDs0ZpuaM0CHZozTc0ZoAdmjNNzRmgB2aq6h/x5P9R/OrGarX//AB5v9R/OgC1jilwKKKADAowKKKADApMDFFFAHOt94/WkoooAKWiigArpfAcEVz4rgjmQOhVsg/Siipn8LHHc9RudG05lYG0jIx6VzFxp1msMmLdBiVQPpRRXJTepvPYmj0+0+zj9wlI+n2gGRAuaKKTeodBkdjamHJhXO7FcP4qiSHXpkjUKoA4H0ooreHxfIiXwmLRRRW5kFFFFABRRRQAUUUUAFFFFAG34Vijm1pUkUMuw8GvR9O0yyZn3W6H5aKK5sU/3bN8P8aK8Wn2i+IJIRAvlmHdt7ZqzNplkM4t06UUV5Mm7o9OysYs1lbNqMMZhXaMnFc54khjjv7dUQAE8gUUV24dv2iOfEJezMPUVC3sgUYAPSqtFFekeaFFFFABTl6iiigaLm0HqO1N2LjpRRQdDLmnQxy6jBG6BlLjINevado+nlBm0j6elFFY1dwKfiPTbKKCPy7dFzIAcVbs9I097EM1rGT64oory8Y2rGtNKxFcaNpwYYtI+lQ2mmWX27b9mTaRyKKK5XJ8u5pZF+70TTNhP2OL8qzYtG07z1H2SPGaKKqnJ23CyI5tOsxrE8Yt0CKRgY6VqnSNPNq2bWPpRRXpUW+VENI8ouLeFLmVVjUKHIx+NWba1gb70YP1oorqZKReit4URtsYHy9qxNQ/4/G+goopU92U9iq33G+lZlFFbHNW6BRRRTMQooooAuacoa4IYZ+Wuk0S0gmnuFkiDAREjNFFaUviIqfCSpZ2/2fPlLVCeNBOUCjb6UUVqzLqW3t4VtiyxgN61FoUMc2tBZEDKR0NFFZT+E2p/EYuvoseuXaIoVQ/AFZtFFZLYuW4UUUVXQQVa0z/kKWv/AF1X+dFFID1aS0t523yxK7epqP8As6zz/wAe6UUVxz3O+C0K89hagcQJWHcWsG8/u1oopRBpE2mWVtJegPCpHvXXDS7EIP8ARk6UUVxYpvnNYJWIrXTrP7NIfs6Z3YzirJ0qxAz9mj5HpRRRVb90mKWpmTaZZeWx+zpnNMs9MsjcYNsnAoorSTfs2NJXLFxpdiY2zbJwKzYrC0C8QJ1oorlpyfc0aVi1NBFbwxNCgRvMHIqp4j/eWqs/JDDGaKK9aOyONhAT/Zy8/wANU2UbYz3B60UVNb4RU/iYmsoojUgcleawcCiitqHwmVXcMCjAoorYyDAowKKKADAowKKKADAqrqA/0J/qP50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0405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1095</TotalTime>
  <Words>556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Wisp</vt:lpstr>
      <vt:lpstr>Kako izvoditi projektnu nastavu u online okruženju</vt:lpstr>
      <vt:lpstr>Šta nas danas očekuje?</vt:lpstr>
      <vt:lpstr>Projektna nastava</vt:lpstr>
      <vt:lpstr>Projektna nastava</vt:lpstr>
      <vt:lpstr>Planiranje</vt:lpstr>
      <vt:lpstr>Ja sam učitelj!  Koja je tvoja super moć?</vt:lpstr>
      <vt:lpstr>Praksa – škole – virus - online</vt:lpstr>
      <vt:lpstr>„Udice”</vt:lpstr>
      <vt:lpstr>Princip aktuelnosti:   U susretu Danu državnosti  https://www.youtube.com/watch?v=JYGrfS8i6CE </vt:lpstr>
      <vt:lpstr>Kako je to izgledalo...</vt:lpstr>
      <vt:lpstr>Eksperimentalna metoda – naučni pristup</vt:lpstr>
      <vt:lpstr>Ispitaj i utvrdi osobine vode</vt:lpstr>
      <vt:lpstr>Pažljivo pogledaj fotografije biljaka i pročitaj njihovu namjenu. Nakon toga te očekuje zadatak u kojem ćeš preporučiti prijateljima kako da ublaže lakše zdravstvene tegobe. Sretno! </vt:lpstr>
      <vt:lpstr>Poveži koristi i tegobe te preporuči odgovarajući čaj.</vt:lpstr>
      <vt:lpstr>        Zagonetke... ali ne obične</vt:lpstr>
      <vt:lpstr>Benefiti za studente</vt:lpstr>
      <vt:lpstr>Benefiti projektne nastave</vt:lpstr>
      <vt:lpstr>Istraživanja pokazuju da edukatori provedu čak 80% vremena dijeleći svoju stručnost. </vt:lpstr>
      <vt:lpstr>PODRŠKA NAŠIM STUDENTIMA                                                         27. 3. 2020. 2020.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Projektna nastava u online okruženju</dc:title>
  <dc:creator>asus</dc:creator>
  <cp:lastModifiedBy>asus</cp:lastModifiedBy>
  <cp:revision>74</cp:revision>
  <dcterms:created xsi:type="dcterms:W3CDTF">2021-02-24T18:11:11Z</dcterms:created>
  <dcterms:modified xsi:type="dcterms:W3CDTF">2021-03-05T08:35:40Z</dcterms:modified>
</cp:coreProperties>
</file>