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15" r:id="rId3"/>
    <p:sldId id="337" r:id="rId4"/>
    <p:sldId id="376" r:id="rId5"/>
    <p:sldId id="363" r:id="rId6"/>
    <p:sldId id="338" r:id="rId7"/>
    <p:sldId id="461" r:id="rId8"/>
    <p:sldId id="462" r:id="rId9"/>
    <p:sldId id="463" r:id="rId10"/>
    <p:sldId id="362" r:id="rId11"/>
    <p:sldId id="385" r:id="rId12"/>
    <p:sldId id="339" r:id="rId13"/>
    <p:sldId id="340" r:id="rId14"/>
    <p:sldId id="341" r:id="rId15"/>
    <p:sldId id="342" r:id="rId16"/>
    <p:sldId id="346" r:id="rId17"/>
    <p:sldId id="344" r:id="rId18"/>
    <p:sldId id="345" r:id="rId19"/>
    <p:sldId id="343" r:id="rId20"/>
    <p:sldId id="398" r:id="rId21"/>
    <p:sldId id="347" r:id="rId22"/>
    <p:sldId id="317" r:id="rId23"/>
    <p:sldId id="334" r:id="rId24"/>
    <p:sldId id="311" r:id="rId25"/>
    <p:sldId id="327" r:id="rId26"/>
    <p:sldId id="364" r:id="rId27"/>
    <p:sldId id="365" r:id="rId28"/>
    <p:sldId id="414" r:id="rId29"/>
    <p:sldId id="348" r:id="rId30"/>
    <p:sldId id="349" r:id="rId31"/>
    <p:sldId id="458" r:id="rId32"/>
    <p:sldId id="351" r:id="rId33"/>
    <p:sldId id="352" r:id="rId34"/>
    <p:sldId id="396" r:id="rId35"/>
    <p:sldId id="350" r:id="rId36"/>
    <p:sldId id="354" r:id="rId37"/>
    <p:sldId id="303" r:id="rId38"/>
    <p:sldId id="377" r:id="rId39"/>
    <p:sldId id="404" r:id="rId40"/>
    <p:sldId id="265" r:id="rId41"/>
    <p:sldId id="283" r:id="rId42"/>
    <p:sldId id="406" r:id="rId43"/>
    <p:sldId id="405" r:id="rId44"/>
    <p:sldId id="271" r:id="rId45"/>
    <p:sldId id="394" r:id="rId46"/>
    <p:sldId id="35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97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83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07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34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12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7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96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69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014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4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F291-506C-40BC-8C17-0F8C073358CA}" type="datetimeFigureOut">
              <a:rPr lang="en-GB" smtClean="0"/>
              <a:t>15/03/2021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1EF65-74D6-4AB1-8E05-C13F0E4A27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6795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://pawelkuczynski.com/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8" y="415636"/>
            <a:ext cx="4301325" cy="2441864"/>
          </a:xfrm>
        </p:spPr>
        <p:txBody>
          <a:bodyPr>
            <a:normAutofit fontScale="90000"/>
          </a:bodyPr>
          <a:lstStyle/>
          <a:p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6600" dirty="0"/>
              <a:t/>
            </a:r>
            <a:br>
              <a:rPr lang="en-GB" sz="6600" dirty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en-GB" sz="6600" dirty="0"/>
              <a:t/>
            </a:r>
            <a:br>
              <a:rPr lang="en-GB" sz="6600" dirty="0"/>
            </a:br>
            <a:r>
              <a:rPr lang="en-GB" sz="6600" dirty="0" smtClean="0"/>
              <a:t> </a:t>
            </a:r>
            <a:br>
              <a:rPr lang="en-GB" sz="6600" dirty="0" smtClean="0"/>
            </a:br>
            <a:r>
              <a:rPr lang="en-GB" sz="6600" dirty="0"/>
              <a:t/>
            </a:r>
            <a:br>
              <a:rPr lang="en-GB" sz="6600" dirty="0"/>
            </a:br>
            <a:r>
              <a:rPr lang="en-GB" sz="6600" dirty="0" smtClean="0"/>
              <a:t/>
            </a:r>
            <a:br>
              <a:rPr lang="en-GB" sz="6600" dirty="0" smtClean="0"/>
            </a:br>
            <a:r>
              <a:rPr lang="bs-Latn-BA" sz="2200" b="1" dirty="0"/>
              <a:t>v. prof. dr. Mario </a:t>
            </a:r>
            <a:r>
              <a:rPr lang="bs-Latn-BA" sz="2200" b="1" dirty="0" smtClean="0"/>
              <a:t>Hibert</a:t>
            </a:r>
            <a:r>
              <a:rPr lang="en-GB" sz="2200" b="1" dirty="0" smtClean="0"/>
              <a:t/>
            </a:r>
            <a:br>
              <a:rPr lang="en-GB" sz="2200" b="1" dirty="0" smtClean="0"/>
            </a:br>
            <a:r>
              <a:rPr lang="en-GB" sz="2200" b="1" dirty="0" err="1" smtClean="0"/>
              <a:t>Odsjek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za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komparativnu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književnost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i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informacijske</a:t>
            </a:r>
            <a:r>
              <a:rPr lang="en-GB" sz="2200" b="1" dirty="0" smtClean="0"/>
              <a:t> </a:t>
            </a:r>
            <a:r>
              <a:rPr lang="en-GB" sz="2200" b="1" dirty="0" err="1" smtClean="0"/>
              <a:t>nauke</a:t>
            </a:r>
            <a:r>
              <a:rPr lang="bs-Latn-BA" sz="2200" b="1" dirty="0"/>
              <a:t/>
            </a:r>
            <a:br>
              <a:rPr lang="bs-Latn-BA" sz="2200" b="1" dirty="0"/>
            </a:br>
            <a:r>
              <a:rPr lang="bs-Latn-BA" sz="2200" b="1" dirty="0"/>
              <a:t>Filozofski fakultet Univerziteta u Sarajevu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sz="5300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TEHNOLOŠKI DETERMINIZAM, 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ONLIFE ALGORITMI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39788" y="3325090"/>
            <a:ext cx="3932237" cy="2543897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UNSA PRAKSOTEKA</a:t>
            </a:r>
            <a:endParaRPr lang="en-GB" sz="3600" dirty="0">
              <a:solidFill>
                <a:srgbClr val="FFFF00"/>
              </a:solidFill>
            </a:endParaRPr>
          </a:p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19.2.2021.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6" descr="film3-loandbehol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383276" y="2273431"/>
            <a:ext cx="5615649" cy="37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Richard Barbrook, Andy Cameron (1995)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GB" dirty="0">
              <a:solidFill>
                <a:srgbClr val="FFFF00"/>
              </a:solidFill>
            </a:endParaRP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GB" dirty="0" err="1" smtClean="0">
                <a:solidFill>
                  <a:schemeClr val="accent3"/>
                </a:solidFill>
              </a:rPr>
              <a:t>jedinstvena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odlika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K</a:t>
            </a:r>
            <a:r>
              <a:rPr lang="en-GB" dirty="0" err="1" smtClean="0">
                <a:solidFill>
                  <a:schemeClr val="accent3"/>
                </a:solidFill>
              </a:rPr>
              <a:t>alifornijske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ideologije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smtClean="0">
                <a:solidFill>
                  <a:schemeClr val="accent3"/>
                </a:solidFill>
              </a:rPr>
              <a:t>je </a:t>
            </a:r>
            <a:r>
              <a:rPr lang="en-GB" dirty="0" err="1" smtClean="0">
                <a:solidFill>
                  <a:schemeClr val="accent3"/>
                </a:solidFill>
              </a:rPr>
              <a:t>duboko</a:t>
            </a:r>
            <a:r>
              <a:rPr lang="en-GB" dirty="0" smtClean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uvjerenje</a:t>
            </a:r>
            <a:r>
              <a:rPr lang="en-GB" dirty="0">
                <a:solidFill>
                  <a:schemeClr val="accent3"/>
                </a:solidFill>
              </a:rPr>
              <a:t> u </a:t>
            </a:r>
            <a:r>
              <a:rPr lang="en-GB" dirty="0" err="1">
                <a:solidFill>
                  <a:schemeClr val="accent3"/>
                </a:solidFill>
              </a:rPr>
              <a:t>emancipacijski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>
                <a:solidFill>
                  <a:schemeClr val="accent3"/>
                </a:solidFill>
              </a:rPr>
              <a:t>potencijal</a:t>
            </a:r>
            <a:r>
              <a:rPr lang="en-GB" dirty="0">
                <a:solidFill>
                  <a:schemeClr val="accent3"/>
                </a:solidFill>
              </a:rPr>
              <a:t> </a:t>
            </a:r>
            <a:r>
              <a:rPr lang="en-GB" dirty="0" err="1" smtClean="0">
                <a:solidFill>
                  <a:schemeClr val="accent3"/>
                </a:solidFill>
              </a:rPr>
              <a:t>tehnologije</a:t>
            </a:r>
            <a:endParaRPr lang="en-GB" dirty="0" smtClean="0">
              <a:solidFill>
                <a:schemeClr val="accent3"/>
              </a:solidFill>
            </a:endParaRP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GB" dirty="0">
              <a:solidFill>
                <a:schemeClr val="accent3"/>
              </a:solidFill>
            </a:endParaRP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GB" dirty="0" err="1" smtClean="0"/>
              <a:t>neoliberalnu</a:t>
            </a:r>
            <a:r>
              <a:rPr lang="en-GB" dirty="0" smtClean="0"/>
              <a:t> </a:t>
            </a:r>
            <a:r>
              <a:rPr lang="en-GB" dirty="0" err="1" smtClean="0"/>
              <a:t>strategija</a:t>
            </a:r>
            <a:r>
              <a:rPr lang="en-GB" dirty="0" smtClean="0"/>
              <a:t> </a:t>
            </a:r>
            <a:r>
              <a:rPr lang="en-GB" dirty="0" err="1"/>
              <a:t>postindustrijskog</a:t>
            </a:r>
            <a:r>
              <a:rPr lang="en-GB" dirty="0"/>
              <a:t> </a:t>
            </a:r>
            <a:r>
              <a:rPr lang="en-GB" dirty="0" err="1" smtClean="0"/>
              <a:t>kapitalizma</a:t>
            </a:r>
            <a:r>
              <a:rPr lang="en-GB" dirty="0" smtClean="0"/>
              <a:t>: </a:t>
            </a:r>
            <a:r>
              <a:rPr lang="en-GB" dirty="0" err="1" smtClean="0"/>
              <a:t>mješavina</a:t>
            </a:r>
            <a:r>
              <a:rPr lang="en-GB" dirty="0" smtClean="0"/>
              <a:t> </a:t>
            </a:r>
            <a:r>
              <a:rPr lang="en-GB" dirty="0" err="1"/>
              <a:t>poduzetničkih</a:t>
            </a:r>
            <a:r>
              <a:rPr lang="en-GB" dirty="0"/>
              <a:t> </a:t>
            </a:r>
            <a:r>
              <a:rPr lang="en-GB" dirty="0" err="1"/>
              <a:t>mitova</a:t>
            </a:r>
            <a:r>
              <a:rPr lang="en-GB" dirty="0"/>
              <a:t> </a:t>
            </a:r>
            <a:r>
              <a:rPr lang="en-GB" dirty="0" err="1"/>
              <a:t>Silikonske</a:t>
            </a:r>
            <a:r>
              <a:rPr lang="en-GB" dirty="0"/>
              <a:t> </a:t>
            </a:r>
            <a:r>
              <a:rPr lang="en-GB" dirty="0" err="1"/>
              <a:t>doline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hi-tech </a:t>
            </a:r>
            <a:r>
              <a:rPr lang="en-GB" dirty="0" err="1"/>
              <a:t>libertarijanske</a:t>
            </a:r>
            <a:r>
              <a:rPr lang="en-GB" dirty="0"/>
              <a:t> </a:t>
            </a:r>
            <a:r>
              <a:rPr lang="en-GB" dirty="0" err="1" smtClean="0"/>
              <a:t>kontrakulture</a:t>
            </a:r>
            <a:endParaRPr lang="en-GB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GB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GB" dirty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en-GB" dirty="0" smtClean="0"/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GB" dirty="0" smtClean="0">
                <a:solidFill>
                  <a:schemeClr val="accent3"/>
                </a:solidFill>
              </a:rPr>
              <a:t>. </a:t>
            </a:r>
            <a:r>
              <a:rPr lang="en-GB" dirty="0"/>
              <a:t> </a:t>
            </a:r>
          </a:p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endParaRPr lang="hr-BA" dirty="0">
              <a:solidFill>
                <a:srgbClr val="FFFF00"/>
              </a:solidFill>
            </a:endParaRPr>
          </a:p>
        </p:txBody>
      </p:sp>
      <p:pic>
        <p:nvPicPr>
          <p:cNvPr id="5" name="Content Placeholder 7" descr="privacy-facebook-and-the-californian-ideology-11-72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IMPERATIVI (DIGITALNOG) KAPITALIZMA?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Po </a:t>
            </a:r>
            <a:r>
              <a:rPr lang="en-GB" dirty="0" err="1" smtClean="0"/>
              <a:t>koju</a:t>
            </a:r>
            <a:r>
              <a:rPr lang="en-GB" dirty="0" smtClean="0"/>
              <a:t> </a:t>
            </a:r>
            <a:r>
              <a:rPr lang="en-GB" dirty="0" err="1" smtClean="0"/>
              <a:t>cijenu</a:t>
            </a:r>
            <a:r>
              <a:rPr lang="en-GB" dirty="0" smtClean="0"/>
              <a:t> </a:t>
            </a:r>
            <a:r>
              <a:rPr lang="en-GB" dirty="0" err="1" smtClean="0"/>
              <a:t>digitalni</a:t>
            </a:r>
            <a:r>
              <a:rPr lang="en-GB" dirty="0" smtClean="0"/>
              <a:t> </a:t>
            </a:r>
            <a:r>
              <a:rPr lang="en-GB" dirty="0" err="1" smtClean="0"/>
              <a:t>život</a:t>
            </a:r>
            <a:r>
              <a:rPr lang="en-GB" dirty="0" smtClean="0"/>
              <a:t> (on/life) </a:t>
            </a:r>
            <a:r>
              <a:rPr lang="en-GB" dirty="0" err="1" smtClean="0"/>
              <a:t>ima</a:t>
            </a:r>
            <a:r>
              <a:rPr lang="en-GB" dirty="0" smtClean="0"/>
              <a:t> </a:t>
            </a:r>
            <a:r>
              <a:rPr lang="en-GB" dirty="0" err="1" smtClean="0"/>
              <a:t>smisla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koga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Koje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granice</a:t>
            </a:r>
            <a:r>
              <a:rPr lang="en-GB" dirty="0" smtClean="0"/>
              <a:t> </a:t>
            </a:r>
            <a:r>
              <a:rPr lang="en-GB" dirty="0" err="1" smtClean="0"/>
              <a:t>digitalizacije</a:t>
            </a:r>
            <a:r>
              <a:rPr lang="en-GB" dirty="0" smtClean="0"/>
              <a:t> </a:t>
            </a:r>
            <a:r>
              <a:rPr lang="en-GB" dirty="0" err="1" smtClean="0"/>
              <a:t>privatnog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javnog</a:t>
            </a:r>
            <a:r>
              <a:rPr lang="en-GB" dirty="0" smtClean="0"/>
              <a:t> </a:t>
            </a:r>
            <a:r>
              <a:rPr lang="en-GB" dirty="0" err="1" smtClean="0"/>
              <a:t>života</a:t>
            </a:r>
            <a:r>
              <a:rPr lang="en-GB" dirty="0" smtClean="0"/>
              <a:t>?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Potreba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proširenjem</a:t>
            </a:r>
            <a:r>
              <a:rPr lang="en-GB" dirty="0" smtClean="0"/>
              <a:t> </a:t>
            </a:r>
            <a:r>
              <a:rPr lang="en-GB" dirty="0" err="1" smtClean="0"/>
              <a:t>koncepta</a:t>
            </a:r>
            <a:r>
              <a:rPr lang="en-GB" dirty="0" smtClean="0"/>
              <a:t> (</a:t>
            </a:r>
            <a:r>
              <a:rPr lang="en-GB" dirty="0" err="1" smtClean="0"/>
              <a:t>digitalnog</a:t>
            </a:r>
            <a:r>
              <a:rPr lang="en-GB" dirty="0" smtClean="0"/>
              <a:t>) </a:t>
            </a:r>
            <a:r>
              <a:rPr lang="en-GB" dirty="0" err="1" smtClean="0"/>
              <a:t>prosvjetiteljstva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 smtClean="0"/>
              <a:t>OBRAZOVANJE ZA (KORIŠTENJE) DIGITALNE TEHNOLOGIJE TREBA POSTATI OBRAZOVANJE ZA REFLEKSIJU INDIVIDUALNOG I KOLEKTIVNOG ŽIVOTA U ODRŽIVOJ BUDUĆNOSTI!</a:t>
            </a:r>
          </a:p>
        </p:txBody>
      </p:sp>
    </p:spTree>
    <p:extLst>
      <p:ext uri="{BB962C8B-B14F-4D97-AF65-F5344CB8AC3E}">
        <p14:creationId xmlns:p14="http://schemas.microsoft.com/office/powerpoint/2010/main" val="183529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 </a:t>
            </a:r>
            <a:r>
              <a:rPr lang="en-GB" dirty="0" err="1" smtClean="0"/>
              <a:t>čemu</a:t>
            </a:r>
            <a:r>
              <a:rPr lang="en-GB" dirty="0" smtClean="0"/>
              <a:t> (</a:t>
            </a:r>
            <a:r>
              <a:rPr lang="en-GB" dirty="0" err="1" smtClean="0"/>
              <a:t>tehnodeterministički</a:t>
            </a:r>
            <a:r>
              <a:rPr lang="en-GB" dirty="0" smtClean="0"/>
              <a:t>) </a:t>
            </a:r>
            <a:r>
              <a:rPr lang="en-GB" dirty="0" err="1" smtClean="0"/>
              <a:t>kurikul</a:t>
            </a:r>
            <a:r>
              <a:rPr lang="en-GB" dirty="0" smtClean="0"/>
              <a:t> </a:t>
            </a:r>
            <a:r>
              <a:rPr lang="en-GB" dirty="0" err="1" smtClean="0"/>
              <a:t>radije</a:t>
            </a:r>
            <a:r>
              <a:rPr lang="en-GB" dirty="0" smtClean="0"/>
              <a:t> ne </a:t>
            </a:r>
            <a:r>
              <a:rPr lang="en-GB" dirty="0" err="1" smtClean="0"/>
              <a:t>govori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Neoliberalna/globalna (tržišna) logika </a:t>
            </a: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Komodifikacija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znanja</a:t>
            </a: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hr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Korporativizacija </a:t>
            </a:r>
            <a:r>
              <a:rPr lang="hr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visokog obrazovanja</a:t>
            </a:r>
          </a:p>
          <a:p>
            <a:pPr lvl="1"/>
            <a:r>
              <a:rPr lang="hr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Kvantificiranje usluga (namjesto kvalitete usluge)</a:t>
            </a:r>
          </a:p>
          <a:p>
            <a:pPr lvl="1"/>
            <a:r>
              <a:rPr lang="hr-B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Fetišizacija tehnologije i njezino vezivanje za korporativni profit (interes</a:t>
            </a:r>
            <a:r>
              <a:rPr lang="hr-B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GB" dirty="0"/>
          </a:p>
          <a:p>
            <a:pPr lvl="1"/>
            <a:r>
              <a:rPr lang="hr-BA" b="1" dirty="0">
                <a:solidFill>
                  <a:srgbClr val="FF0000"/>
                </a:solidFill>
              </a:rPr>
              <a:t>“</a:t>
            </a:r>
            <a:r>
              <a:rPr lang="hr-BA" b="1" i="1" dirty="0">
                <a:solidFill>
                  <a:srgbClr val="FF0000"/>
                </a:solidFill>
              </a:rPr>
              <a:t>Bibliotekari imaju etičku odgovornost osiguravanja da biblioteke ne sudjeluju u toj fundamentalno, anti-intelektualnoj kulturi.” </a:t>
            </a:r>
            <a:endParaRPr lang="en-GB" b="1" i="1" dirty="0" smtClean="0">
              <a:solidFill>
                <a:srgbClr val="FF0000"/>
              </a:solidFill>
            </a:endParaRPr>
          </a:p>
          <a:p>
            <a:pPr lvl="2"/>
            <a:r>
              <a:rPr lang="en-GB" b="1" dirty="0" err="1" smtClean="0"/>
              <a:t>Dilevko</a:t>
            </a:r>
            <a:r>
              <a:rPr lang="en-GB" b="1" dirty="0" smtClean="0"/>
              <a:t>, J. (2009). “The </a:t>
            </a:r>
            <a:r>
              <a:rPr lang="en-GB" b="1" dirty="0"/>
              <a:t>Politics of Professionalism: A Retro-Progressive Proposal for </a:t>
            </a:r>
            <a:r>
              <a:rPr lang="en-GB" b="1" dirty="0" smtClean="0"/>
              <a:t>Librarianship”.</a:t>
            </a:r>
            <a:endParaRPr lang="hr-BA" b="1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25095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Platformski</a:t>
            </a:r>
            <a:r>
              <a:rPr lang="en-GB" dirty="0" smtClean="0"/>
              <a:t> </a:t>
            </a:r>
            <a:r>
              <a:rPr lang="en-GB" dirty="0" err="1" smtClean="0"/>
              <a:t>kapitalizam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b="1" dirty="0">
                <a:solidFill>
                  <a:srgbClr val="00B0F0"/>
                </a:solidFill>
              </a:rPr>
              <a:t>“</a:t>
            </a:r>
            <a:r>
              <a:rPr lang="en-GB" sz="3600" b="1" dirty="0" err="1">
                <a:solidFill>
                  <a:srgbClr val="00B0F0"/>
                </a:solidFill>
              </a:rPr>
              <a:t>društveni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ugovor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više</a:t>
            </a:r>
            <a:r>
              <a:rPr lang="en-GB" sz="3600" b="1" dirty="0">
                <a:solidFill>
                  <a:srgbClr val="00B0F0"/>
                </a:solidFill>
              </a:rPr>
              <a:t> ne </a:t>
            </a:r>
            <a:r>
              <a:rPr lang="en-GB" sz="3600" b="1" dirty="0" err="1">
                <a:solidFill>
                  <a:srgbClr val="00B0F0"/>
                </a:solidFill>
              </a:rPr>
              <a:t>predstavlja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odnos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između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građana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i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države</a:t>
            </a:r>
            <a:r>
              <a:rPr lang="en-GB" sz="3600" b="1" dirty="0">
                <a:solidFill>
                  <a:srgbClr val="00B0F0"/>
                </a:solidFill>
              </a:rPr>
              <a:t>, </a:t>
            </a:r>
            <a:r>
              <a:rPr lang="en-GB" sz="3600" b="1" dirty="0" err="1">
                <a:solidFill>
                  <a:srgbClr val="00B0F0"/>
                </a:solidFill>
              </a:rPr>
              <a:t>već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korisnika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i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platformi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društvenih</a:t>
            </a:r>
            <a:r>
              <a:rPr lang="en-GB" sz="3600" b="1" dirty="0">
                <a:solidFill>
                  <a:srgbClr val="00B0F0"/>
                </a:solidFill>
              </a:rPr>
              <a:t> </a:t>
            </a:r>
            <a:r>
              <a:rPr lang="en-GB" sz="3600" b="1" dirty="0" err="1">
                <a:solidFill>
                  <a:srgbClr val="00B0F0"/>
                </a:solidFill>
              </a:rPr>
              <a:t>medija</a:t>
            </a:r>
            <a:r>
              <a:rPr lang="en-GB" sz="3600" b="1" dirty="0">
                <a:solidFill>
                  <a:srgbClr val="00B0F0"/>
                </a:solidFill>
              </a:rPr>
              <a:t>” (G. </a:t>
            </a:r>
            <a:r>
              <a:rPr lang="en-GB" sz="3600" b="1" dirty="0" err="1">
                <a:solidFill>
                  <a:srgbClr val="00B0F0"/>
                </a:solidFill>
              </a:rPr>
              <a:t>Lovink</a:t>
            </a:r>
            <a:r>
              <a:rPr lang="en-GB" sz="3600" b="1" dirty="0">
                <a:solidFill>
                  <a:srgbClr val="00B0F0"/>
                </a:solidFill>
              </a:rPr>
              <a:t>)</a:t>
            </a:r>
          </a:p>
          <a:p>
            <a:endParaRPr lang="en-GB" dirty="0" smtClean="0"/>
          </a:p>
          <a:p>
            <a:r>
              <a:rPr lang="en-GB" sz="3200" dirty="0" err="1" smtClean="0"/>
              <a:t>Dovođenje</a:t>
            </a:r>
            <a:r>
              <a:rPr lang="en-GB" sz="3200" dirty="0" smtClean="0"/>
              <a:t> </a:t>
            </a:r>
            <a:r>
              <a:rPr lang="en-GB" sz="3200" dirty="0"/>
              <a:t>u </a:t>
            </a:r>
            <a:r>
              <a:rPr lang="en-GB" sz="3200" dirty="0" err="1"/>
              <a:t>pitanje</a:t>
            </a:r>
            <a:r>
              <a:rPr lang="en-GB" sz="3200" dirty="0"/>
              <a:t> </a:t>
            </a:r>
            <a:r>
              <a:rPr lang="en-GB" sz="3200" dirty="0" err="1">
                <a:solidFill>
                  <a:srgbClr val="FF0000"/>
                </a:solidFill>
              </a:rPr>
              <a:t>algoritamskih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 err="1">
                <a:solidFill>
                  <a:srgbClr val="FF0000"/>
                </a:solidFill>
              </a:rPr>
              <a:t>arhitektura</a:t>
            </a:r>
            <a:r>
              <a:rPr lang="en-GB" sz="3200" dirty="0">
                <a:solidFill>
                  <a:srgbClr val="FF0000"/>
                </a:solidFill>
              </a:rPr>
              <a:t> </a:t>
            </a:r>
            <a:r>
              <a:rPr lang="en-GB" sz="3200" dirty="0"/>
              <a:t>je </a:t>
            </a:r>
            <a:r>
              <a:rPr lang="en-GB" sz="3200" dirty="0" err="1"/>
              <a:t>jako</a:t>
            </a:r>
            <a:r>
              <a:rPr lang="en-GB" sz="3200" dirty="0"/>
              <a:t> </a:t>
            </a:r>
            <a:r>
              <a:rPr lang="en-GB" sz="3200" u="sng" dirty="0" err="1"/>
              <a:t>zanemareno</a:t>
            </a:r>
            <a:r>
              <a:rPr lang="en-GB" sz="3200" dirty="0"/>
              <a:t> u </a:t>
            </a:r>
            <a:r>
              <a:rPr lang="en-GB" sz="3200" dirty="0" err="1" smtClean="0"/>
              <a:t>obrazovanju</a:t>
            </a:r>
            <a:r>
              <a:rPr lang="en-GB" sz="3200" dirty="0" smtClean="0"/>
              <a:t>. </a:t>
            </a:r>
          </a:p>
          <a:p>
            <a:r>
              <a:rPr lang="en-GB" sz="3200" b="1" dirty="0" smtClean="0">
                <a:solidFill>
                  <a:schemeClr val="accent1"/>
                </a:solidFill>
              </a:rPr>
              <a:t>CRITICAL MIL</a:t>
            </a:r>
            <a:endParaRPr lang="en-GB" b="1" dirty="0" smtClean="0">
              <a:solidFill>
                <a:schemeClr val="accent1"/>
              </a:solidFill>
            </a:endParaRPr>
          </a:p>
          <a:p>
            <a:pPr lvl="1"/>
            <a:endParaRPr lang="en-GB" dirty="0" smtClean="0"/>
          </a:p>
          <a:p>
            <a:pPr lvl="1"/>
            <a:r>
              <a:rPr lang="en-GB" b="1" dirty="0" err="1" smtClean="0">
                <a:solidFill>
                  <a:srgbClr val="FFFF00"/>
                </a:solidFill>
              </a:rPr>
              <a:t>olako</a:t>
            </a:r>
            <a:r>
              <a:rPr lang="en-GB" b="1" dirty="0" smtClean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prelaženje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preko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komercijalno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motiviranih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i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politički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kompromitiranih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platformi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dirty="0">
                <a:solidFill>
                  <a:srgbClr val="FFFF00"/>
                </a:solidFill>
              </a:rPr>
              <a:t>(</a:t>
            </a:r>
            <a:r>
              <a:rPr lang="en-GB" dirty="0" err="1">
                <a:solidFill>
                  <a:srgbClr val="FFFF00"/>
                </a:solidFill>
              </a:rPr>
              <a:t>Lovink</a:t>
            </a:r>
            <a:r>
              <a:rPr lang="en-GB" dirty="0">
                <a:solidFill>
                  <a:srgbClr val="FFFF00"/>
                </a:solidFill>
              </a:rPr>
              <a:t> &amp; Rossiter, 2018) </a:t>
            </a:r>
          </a:p>
        </p:txBody>
      </p:sp>
    </p:spTree>
    <p:extLst>
      <p:ext uri="{BB962C8B-B14F-4D97-AF65-F5344CB8AC3E}">
        <p14:creationId xmlns:p14="http://schemas.microsoft.com/office/powerpoint/2010/main" val="29734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5400" dirty="0" smtClean="0">
                <a:latin typeface="+mn-lt"/>
                <a:ea typeface="+mn-ea"/>
                <a:cs typeface="+mn-cs"/>
              </a:rPr>
              <a:t>KORISNIK</a:t>
            </a:r>
            <a:r>
              <a:rPr lang="en-GB" sz="4000" dirty="0" smtClean="0">
                <a:latin typeface="+mn-lt"/>
                <a:ea typeface="+mn-ea"/>
                <a:cs typeface="+mn-cs"/>
              </a:rPr>
              <a:t/>
            </a:r>
            <a:br>
              <a:rPr lang="en-GB" sz="4000" dirty="0" smtClean="0">
                <a:latin typeface="+mn-lt"/>
                <a:ea typeface="+mn-ea"/>
                <a:cs typeface="+mn-cs"/>
              </a:rPr>
            </a:br>
            <a:r>
              <a:rPr lang="hr-BA" sz="4000" dirty="0" smtClean="0">
                <a:latin typeface="+mn-lt"/>
                <a:ea typeface="+mn-ea"/>
                <a:cs typeface="+mn-cs"/>
              </a:rPr>
              <a:t>PROIZVOĐAČ </a:t>
            </a:r>
            <a:r>
              <a:rPr lang="hr-BA" sz="4000" dirty="0">
                <a:latin typeface="+mn-lt"/>
                <a:ea typeface="+mn-ea"/>
                <a:cs typeface="+mn-cs"/>
              </a:rPr>
              <a:t>+ POTROŠAČ = </a:t>
            </a:r>
            <a:r>
              <a:rPr lang="hr-BA" sz="4000" b="1" dirty="0">
                <a:latin typeface="+mn-lt"/>
                <a:ea typeface="+mn-ea"/>
                <a:cs typeface="+mn-cs"/>
              </a:rPr>
              <a:t>PROIZVOD</a:t>
            </a:r>
          </a:p>
        </p:txBody>
      </p:sp>
      <p:pic>
        <p:nvPicPr>
          <p:cNvPr id="7" name="Content Placeholder 3" descr="Googlization_AF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079" y="1888224"/>
            <a:ext cx="4627262" cy="2686050"/>
          </a:xfrm>
        </p:spPr>
      </p:pic>
      <p:pic>
        <p:nvPicPr>
          <p:cNvPr id="6" name="Content Placeholder 5" descr="AlvinToffler-Prosume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11287"/>
            <a:ext cx="5181600" cy="3580014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79" y="4574274"/>
            <a:ext cx="4627262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fundamentally</a:t>
            </a:r>
            <a:r>
              <a:rPr lang="en-US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invisible</a:t>
            </a:r>
            <a:r>
              <a:rPr lang="hr-BA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hr-BA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hr-BA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DIGITALNO se </a:t>
            </a:r>
            <a:r>
              <a:rPr lang="en-GB" dirty="0" err="1"/>
              <a:t>najmanje</a:t>
            </a:r>
            <a:r>
              <a:rPr lang="en-GB" dirty="0"/>
              <a:t> </a:t>
            </a:r>
            <a:r>
              <a:rPr lang="en-GB" dirty="0" err="1"/>
              <a:t>istražuje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promišlja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mutacija</a:t>
            </a:r>
            <a:r>
              <a:rPr lang="en-GB" dirty="0"/>
              <a:t> u </a:t>
            </a:r>
            <a:r>
              <a:rPr lang="en-GB" dirty="0" err="1"/>
              <a:t>znanju</a:t>
            </a:r>
            <a:r>
              <a:rPr lang="en-GB" dirty="0"/>
              <a:t>!</a:t>
            </a:r>
          </a:p>
          <a:p>
            <a:endParaRPr lang="en-GB" dirty="0"/>
          </a:p>
          <a:p>
            <a:pPr lvl="1"/>
            <a:r>
              <a:rPr lang="hr-BA" sz="2900" dirty="0" smtClean="0">
                <a:solidFill>
                  <a:srgbClr val="FFC000"/>
                </a:solidFill>
              </a:rPr>
              <a:t>decentriranje </a:t>
            </a:r>
            <a:r>
              <a:rPr lang="hr-BA" sz="2900" dirty="0">
                <a:solidFill>
                  <a:srgbClr val="FFC000"/>
                </a:solidFill>
              </a:rPr>
              <a:t>znanja/decentriranje čovjeka, decentriranje tradicionalnih institucija (javno znanje</a:t>
            </a:r>
            <a:r>
              <a:rPr lang="hr-BA" sz="2900" dirty="0" smtClean="0">
                <a:solidFill>
                  <a:srgbClr val="FFC000"/>
                </a:solidFill>
              </a:rPr>
              <a:t>)</a:t>
            </a:r>
            <a:endParaRPr lang="en-GB" sz="2900" dirty="0" smtClean="0">
              <a:solidFill>
                <a:srgbClr val="FFC000"/>
              </a:solidFill>
            </a:endParaRPr>
          </a:p>
          <a:p>
            <a:pPr lvl="1"/>
            <a:endParaRPr lang="en-GB" sz="2900" dirty="0">
              <a:solidFill>
                <a:srgbClr val="FF0000"/>
              </a:solidFill>
            </a:endParaRPr>
          </a:p>
          <a:p>
            <a:pPr lvl="1"/>
            <a:r>
              <a:rPr lang="hr-BA" sz="2900" dirty="0">
                <a:solidFill>
                  <a:srgbClr val="FF0000"/>
                </a:solidFill>
              </a:rPr>
              <a:t>znanje postaje vlasništvo </a:t>
            </a:r>
            <a:r>
              <a:rPr lang="hr-BA" sz="2900" dirty="0" smtClean="0">
                <a:solidFill>
                  <a:srgbClr val="FF0000"/>
                </a:solidFill>
              </a:rPr>
              <a:t>Mreže</a:t>
            </a:r>
            <a:r>
              <a:rPr lang="en-GB" sz="2900" dirty="0" smtClean="0">
                <a:solidFill>
                  <a:srgbClr val="FF0000"/>
                </a:solidFill>
              </a:rPr>
              <a:t>!</a:t>
            </a:r>
            <a:r>
              <a:rPr lang="hr-BA" sz="2900" dirty="0" smtClean="0">
                <a:solidFill>
                  <a:srgbClr val="FF0000"/>
                </a:solidFill>
              </a:rPr>
              <a:t>?</a:t>
            </a:r>
            <a:endParaRPr lang="en-GB" sz="2900" dirty="0" smtClean="0">
              <a:solidFill>
                <a:srgbClr val="FF0000"/>
              </a:solidFill>
            </a:endParaRP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The power of cultural </a:t>
            </a:r>
            <a:r>
              <a:rPr lang="en-US" sz="3200" b="1" dirty="0">
                <a:solidFill>
                  <a:srgbClr val="FF0000"/>
                </a:solidFill>
              </a:rPr>
              <a:t>hegemony</a:t>
            </a:r>
            <a:r>
              <a:rPr lang="en-US" sz="3200" dirty="0">
                <a:solidFill>
                  <a:srgbClr val="FF0000"/>
                </a:solidFill>
              </a:rPr>
              <a:t> lies in its </a:t>
            </a:r>
            <a:r>
              <a:rPr lang="en-US" sz="3200" b="1" u="sng" dirty="0">
                <a:solidFill>
                  <a:srgbClr val="FF0000"/>
                </a:solidFill>
              </a:rPr>
              <a:t>invisibility</a:t>
            </a:r>
            <a:r>
              <a:rPr lang="hr-BA" sz="3200" b="1" dirty="0">
                <a:solidFill>
                  <a:srgbClr val="FF0000"/>
                </a:solidFill>
              </a:rPr>
              <a:t>! (A. Gramsci)</a:t>
            </a:r>
            <a:endParaRPr lang="en-GB" sz="3200" dirty="0"/>
          </a:p>
          <a:p>
            <a:pPr lvl="1"/>
            <a:endParaRPr lang="hr-BA" sz="2900" dirty="0">
              <a:solidFill>
                <a:srgbClr val="FF0000"/>
              </a:solidFill>
            </a:endParaRPr>
          </a:p>
          <a:p>
            <a:pPr lvl="1"/>
            <a:endParaRPr lang="hr-BA" sz="29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Opening Stanza of T. S. Eliot's </a:t>
            </a:r>
            <a:r>
              <a:rPr lang="en-US" b="1" i="1" dirty="0" smtClean="0"/>
              <a:t>Choruses from the Rock</a:t>
            </a:r>
            <a:endParaRPr lang="bs-Latn-B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The Eagle soars in the summit of Heaven,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The Hunter with his dogs pursues his circuit.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pPr algn="ctr"/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o perpetual revolution of configured stars,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pPr algn="ctr"/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o perpetual recurrence of determined seasons,</a:t>
            </a:r>
            <a:r>
              <a:rPr lang="en-US" i="1" dirty="0" smtClean="0">
                <a:latin typeface="Calibri Light" pitchFamily="34" charset="0"/>
                <a:cs typeface="Calibri Light" pitchFamily="34" charset="0"/>
              </a:rPr>
              <a:t> </a:t>
            </a:r>
          </a:p>
          <a:p>
            <a:pPr algn="ctr"/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o world of spring and autumn, birth and dying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The endless cycle of idea and action,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Endless invention, endless experiment,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Brings knowledge of motion, but not of stillness;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Knowledge of speech, but not of silence;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Knowledge of words, and ignorance of the Word.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All our knowledge brings us nearer to our ignorance,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All our ignorance brings us nearer to death,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latin typeface="Calibri Light" pitchFamily="34" charset="0"/>
                <a:cs typeface="Calibri Light" pitchFamily="34" charset="0"/>
              </a:rPr>
              <a:t>But nearness to death no nearer to GOD. </a:t>
            </a:r>
            <a:br>
              <a:rPr lang="en-US" b="1" i="1" dirty="0" smtClean="0"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solidFill>
                  <a:srgbClr val="FF0000"/>
                </a:solidFill>
                <a:latin typeface="Calibri Light" pitchFamily="34" charset="0"/>
                <a:cs typeface="Calibri Light" pitchFamily="34" charset="0"/>
              </a:rPr>
              <a:t>Where is the Life we have lost in living? </a:t>
            </a:r>
            <a:br>
              <a:rPr lang="en-US" b="1" i="1" dirty="0" smtClean="0">
                <a:solidFill>
                  <a:srgbClr val="FF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solidFill>
                  <a:srgbClr val="FF0000"/>
                </a:solidFill>
                <a:latin typeface="Calibri Light" pitchFamily="34" charset="0"/>
                <a:cs typeface="Calibri Light" pitchFamily="34" charset="0"/>
              </a:rPr>
              <a:t>Where is the wisdom we have lost in knowledge? </a:t>
            </a:r>
            <a:br>
              <a:rPr lang="en-US" b="1" i="1" dirty="0" smtClean="0">
                <a:solidFill>
                  <a:srgbClr val="FF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en-US" b="1" i="1" dirty="0" smtClean="0">
                <a:solidFill>
                  <a:srgbClr val="FF0000"/>
                </a:solidFill>
                <a:latin typeface="Calibri Light" pitchFamily="34" charset="0"/>
                <a:cs typeface="Calibri Light" pitchFamily="34" charset="0"/>
              </a:rPr>
              <a:t>Where is the knowledge we have lost in information?</a:t>
            </a:r>
            <a:endParaRPr lang="en-US" i="1" dirty="0" smtClean="0">
              <a:solidFill>
                <a:srgbClr val="FF0000"/>
              </a:solidFill>
              <a:latin typeface="Calibri Light" pitchFamily="34" charset="0"/>
              <a:cs typeface="Calibri Light" pitchFamily="34" charset="0"/>
            </a:endParaRPr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163480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3200" dirty="0"/>
              <a:t>Šta je ključna EPISTEMA (vrijednost i praksa) MODERNE ZNANOSTI i KULTURE?</a:t>
            </a:r>
          </a:p>
        </p:txBody>
      </p:sp>
      <p:pic>
        <p:nvPicPr>
          <p:cNvPr id="4" name="Content Placeholder 4" descr="Figure-4-The-Data-Information-Knowledge-Wisdom-DIKW-pyrami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8031" y="1825625"/>
            <a:ext cx="5955937" cy="4351338"/>
          </a:xfrm>
        </p:spPr>
      </p:pic>
    </p:spTree>
    <p:extLst>
      <p:ext uri="{BB962C8B-B14F-4D97-AF65-F5344CB8AC3E}">
        <p14:creationId xmlns:p14="http://schemas.microsoft.com/office/powerpoint/2010/main" val="26035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5711" y="313510"/>
            <a:ext cx="11217313" cy="152835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hr-BA" sz="3600" dirty="0" smtClean="0"/>
              <a:t>EPISTEMIČKA DISRUPCIJA </a:t>
            </a:r>
            <a:br>
              <a:rPr lang="hr-BA" sz="3600" dirty="0" smtClean="0"/>
            </a:br>
            <a:r>
              <a:rPr lang="hr-BA" sz="3600" dirty="0" smtClean="0"/>
              <a:t>(mutacija u znanju)</a:t>
            </a:r>
            <a:r>
              <a:rPr lang="en-GB" sz="3600" dirty="0" smtClean="0"/>
              <a:t>: </a:t>
            </a:r>
            <a:br>
              <a:rPr lang="en-GB" sz="3600" dirty="0" smtClean="0"/>
            </a:br>
            <a:r>
              <a:rPr lang="hr-BA" sz="3600" dirty="0" smtClean="0"/>
              <a:t>Znanje </a:t>
            </a:r>
            <a:r>
              <a:rPr lang="hr-BA" sz="3600" dirty="0"/>
              <a:t>kao </a:t>
            </a:r>
            <a:r>
              <a:rPr lang="hr-BA" sz="3600" dirty="0">
                <a:solidFill>
                  <a:srgbClr val="FF0000"/>
                </a:solidFill>
              </a:rPr>
              <a:t>podatak</a:t>
            </a:r>
            <a:r>
              <a:rPr lang="hr-BA" sz="3600" dirty="0"/>
              <a:t> /</a:t>
            </a:r>
            <a:r>
              <a:rPr lang="hr-BA" sz="3600" dirty="0">
                <a:solidFill>
                  <a:srgbClr val="FF0000"/>
                </a:solidFill>
              </a:rPr>
              <a:t>metapodatak, </a:t>
            </a:r>
            <a:r>
              <a:rPr lang="hr-BA" sz="3600" dirty="0"/>
              <a:t>a ne više informacija</a:t>
            </a:r>
            <a:r>
              <a:rPr lang="hr-BA" sz="3600" dirty="0">
                <a:solidFill>
                  <a:srgbClr val="FF0000"/>
                </a:solidFill>
              </a:rPr>
              <a:t>.</a:t>
            </a:r>
            <a:br>
              <a:rPr lang="hr-BA" sz="3600" dirty="0">
                <a:solidFill>
                  <a:srgbClr val="FF0000"/>
                </a:solidFill>
              </a:rPr>
            </a:br>
            <a:endParaRPr lang="hr-B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BA" dirty="0" smtClean="0"/>
              <a:t>Data know nothing!</a:t>
            </a:r>
            <a:endParaRPr lang="hr-BA" dirty="0"/>
          </a:p>
        </p:txBody>
      </p:sp>
      <p:pic>
        <p:nvPicPr>
          <p:cNvPr id="4" name="Content Placeholder 4" descr="Figure-4-The-Data-Information-Knowledge-Wisdom-DIKW-pyramid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5711" y="2458654"/>
            <a:ext cx="5200690" cy="2849673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BA" dirty="0" smtClean="0"/>
              <a:t>Data know everything!</a:t>
            </a:r>
            <a:endParaRPr lang="hr-BA" dirty="0"/>
          </a:p>
        </p:txBody>
      </p:sp>
      <p:pic>
        <p:nvPicPr>
          <p:cNvPr id="10" name="Content Placeholder 4" descr="Figure-4-The-Data-Information-Knowledge-Wisdom-DIKW-pyramid.pn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10800000">
            <a:off x="5924060" y="2494384"/>
            <a:ext cx="5030993" cy="2756688"/>
          </a:xfrm>
        </p:spPr>
      </p:pic>
      <p:sp>
        <p:nvSpPr>
          <p:cNvPr id="9" name="Rectangle 8"/>
          <p:cNvSpPr/>
          <p:nvPr/>
        </p:nvSpPr>
        <p:spPr>
          <a:xfrm>
            <a:off x="1047715" y="5786454"/>
            <a:ext cx="10287072" cy="914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bs-Latn-BA" sz="2800" dirty="0" smtClean="0"/>
              <a:t>Focusing on </a:t>
            </a:r>
            <a:r>
              <a:rPr lang="en-US" sz="2800" b="1" i="1" dirty="0" smtClean="0">
                <a:solidFill>
                  <a:srgbClr val="00B0F0"/>
                </a:solidFill>
              </a:rPr>
              <a:t>system</a:t>
            </a:r>
            <a:r>
              <a:rPr lang="hr-BA" sz="2800" b="1" i="1" dirty="0" smtClean="0">
                <a:solidFill>
                  <a:srgbClr val="00B0F0"/>
                </a:solidFill>
              </a:rPr>
              <a:t>s</a:t>
            </a:r>
            <a:r>
              <a:rPr lang="en-US" sz="2800" dirty="0" smtClean="0"/>
              <a:t> more than </a:t>
            </a:r>
            <a:r>
              <a:rPr lang="en-US" sz="2800" b="1" i="1" dirty="0" smtClean="0">
                <a:solidFill>
                  <a:srgbClr val="FF0000"/>
                </a:solidFill>
              </a:rPr>
              <a:t>episteme</a:t>
            </a:r>
            <a:r>
              <a:rPr lang="hr-BA" sz="2800" i="1" dirty="0" smtClean="0"/>
              <a:t>!</a:t>
            </a:r>
            <a:endParaRPr lang="hr-BA" sz="2800" dirty="0" smtClean="0"/>
          </a:p>
        </p:txBody>
      </p:sp>
    </p:spTree>
    <p:extLst>
      <p:ext uri="{BB962C8B-B14F-4D97-AF65-F5344CB8AC3E}">
        <p14:creationId xmlns:p14="http://schemas.microsoft.com/office/powerpoint/2010/main" val="30368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 smtClean="0"/>
              <a:t/>
            </a:r>
            <a:br>
              <a:rPr lang="hr-BA" dirty="0" smtClean="0"/>
            </a:br>
            <a:r>
              <a:rPr lang="hr-BA" dirty="0" smtClean="0"/>
              <a:t/>
            </a:r>
            <a:br>
              <a:rPr lang="hr-BA" dirty="0" smtClean="0"/>
            </a:br>
            <a:r>
              <a:rPr lang="hr-BA" sz="3100" dirty="0"/>
              <a:t>EPISTEMIČKI OBRAT: </a:t>
            </a:r>
            <a:br>
              <a:rPr lang="hr-BA" sz="3100" dirty="0"/>
            </a:br>
            <a:r>
              <a:rPr lang="en-GB" sz="3100" dirty="0" smtClean="0"/>
              <a:t>ALGORITAMSKA </a:t>
            </a:r>
            <a:r>
              <a:rPr lang="hr-BA" sz="3100" dirty="0" smtClean="0"/>
              <a:t>KONTROLA </a:t>
            </a:r>
            <a:r>
              <a:rPr lang="hr-BA" sz="3100" dirty="0"/>
              <a:t>(UPRAVLJANJE) METAPODACIMA</a:t>
            </a:r>
            <a:r>
              <a:rPr lang="hr-BA" dirty="0" smtClean="0"/>
              <a:t/>
            </a:r>
            <a:br>
              <a:rPr lang="hr-BA" dirty="0" smtClean="0"/>
            </a:br>
            <a:r>
              <a:rPr lang="hr-BA" dirty="0" smtClean="0"/>
              <a:t/>
            </a:r>
            <a:br>
              <a:rPr lang="hr-BA" dirty="0" smtClean="0"/>
            </a:br>
            <a:endParaRPr lang="hr-BA" dirty="0"/>
          </a:p>
        </p:txBody>
      </p:sp>
      <p:pic>
        <p:nvPicPr>
          <p:cNvPr id="5" name="Content Placeholder 4" descr="Figure-4-The-Data-Information-Knowledge-Wisdom-DIKW-pyram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0800000">
            <a:off x="838200" y="2108486"/>
            <a:ext cx="5181600" cy="378561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bs-Latn-BA" dirty="0">
                <a:solidFill>
                  <a:srgbClr val="FF0000"/>
                </a:solidFill>
              </a:rPr>
              <a:t>Znanje ne mora biti istina niti priča već “</a:t>
            </a:r>
            <a:r>
              <a:rPr lang="en-US" dirty="0">
                <a:solidFill>
                  <a:srgbClr val="FF0000"/>
                </a:solidFill>
              </a:rPr>
              <a:t>just a probability distribution.”</a:t>
            </a:r>
            <a:r>
              <a:rPr lang="bs-Latn-BA" dirty="0">
                <a:solidFill>
                  <a:srgbClr val="FF0000"/>
                </a:solidFill>
              </a:rPr>
              <a:t> </a:t>
            </a:r>
            <a:r>
              <a:rPr lang="bs-Latn-BA" dirty="0"/>
              <a:t>(Alan Liu</a:t>
            </a:r>
            <a:r>
              <a:rPr lang="bs-Latn-BA" dirty="0" smtClean="0"/>
              <a:t>).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hr-BA" dirty="0"/>
              <a:t>promijenjen odnos prema vertikalnoj aksiologiji istine</a:t>
            </a:r>
          </a:p>
          <a:p>
            <a:r>
              <a:rPr lang="en-GB" dirty="0" smtClean="0"/>
              <a:t>FLAT EPISTEMOLOGY</a:t>
            </a:r>
            <a:endParaRPr lang="en-GB" dirty="0"/>
          </a:p>
          <a:p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12093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Koliko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studenti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nastavnici</a:t>
            </a:r>
            <a:r>
              <a:rPr lang="en-GB" dirty="0" smtClean="0"/>
              <a:t> </a:t>
            </a:r>
            <a:r>
              <a:rPr lang="en-GB" dirty="0" err="1" smtClean="0"/>
              <a:t>pripremljeni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razumijevanje</a:t>
            </a:r>
            <a:r>
              <a:rPr lang="en-GB" dirty="0" smtClean="0"/>
              <a:t> </a:t>
            </a:r>
            <a:r>
              <a:rPr lang="en-GB" dirty="0" err="1" smtClean="0"/>
              <a:t>informacijske</a:t>
            </a:r>
            <a:r>
              <a:rPr lang="en-GB" dirty="0" smtClean="0"/>
              <a:t> </a:t>
            </a:r>
            <a:r>
              <a:rPr lang="en-GB" dirty="0" err="1" smtClean="0"/>
              <a:t>pismenosti</a:t>
            </a:r>
            <a:r>
              <a:rPr lang="en-GB" dirty="0" smtClean="0"/>
              <a:t> u </a:t>
            </a:r>
            <a:r>
              <a:rPr lang="en-GB" dirty="0" err="1" smtClean="0"/>
              <a:t>tehnološki</a:t>
            </a:r>
            <a:r>
              <a:rPr lang="en-GB" dirty="0" smtClean="0"/>
              <a:t> </a:t>
            </a:r>
            <a:r>
              <a:rPr lang="en-GB" dirty="0" err="1" smtClean="0"/>
              <a:t>promijenjom</a:t>
            </a:r>
            <a:r>
              <a:rPr lang="en-GB" dirty="0" smtClean="0"/>
              <a:t> </a:t>
            </a:r>
            <a:r>
              <a:rPr lang="en-GB" dirty="0" err="1" smtClean="0"/>
              <a:t>okruženju</a:t>
            </a:r>
            <a:r>
              <a:rPr lang="en-GB" dirty="0" smtClean="0"/>
              <a:t> </a:t>
            </a:r>
            <a:r>
              <a:rPr lang="en-GB" dirty="0" err="1" smtClean="0"/>
              <a:t>koje</a:t>
            </a:r>
            <a:r>
              <a:rPr lang="en-GB" dirty="0" smtClean="0"/>
              <a:t> </a:t>
            </a:r>
            <a:r>
              <a:rPr lang="en-GB" dirty="0" err="1" smtClean="0"/>
              <a:t>fundamentalno</a:t>
            </a:r>
            <a:r>
              <a:rPr lang="en-GB" dirty="0" smtClean="0"/>
              <a:t> </a:t>
            </a:r>
            <a:r>
              <a:rPr lang="en-GB" dirty="0" err="1" smtClean="0"/>
              <a:t>mijenja</a:t>
            </a:r>
            <a:r>
              <a:rPr lang="en-GB" dirty="0" smtClean="0"/>
              <a:t> </a:t>
            </a:r>
            <a:r>
              <a:rPr lang="en-GB" dirty="0" err="1" smtClean="0"/>
              <a:t>način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koji</a:t>
            </a:r>
            <a:r>
              <a:rPr lang="en-GB" dirty="0" smtClean="0"/>
              <a:t> </a:t>
            </a:r>
            <a:r>
              <a:rPr lang="en-GB" dirty="0" err="1" smtClean="0"/>
              <a:t>primamo</a:t>
            </a:r>
            <a:r>
              <a:rPr lang="en-GB" dirty="0" smtClean="0"/>
              <a:t>, </a:t>
            </a:r>
            <a:r>
              <a:rPr lang="en-GB" dirty="0" err="1" smtClean="0"/>
              <a:t>procjenjujemo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stvaramo</a:t>
            </a:r>
            <a:r>
              <a:rPr lang="en-GB" dirty="0" smtClean="0"/>
              <a:t> </a:t>
            </a:r>
            <a:r>
              <a:rPr lang="en-GB" dirty="0" err="1" smtClean="0"/>
              <a:t>informacije</a:t>
            </a:r>
            <a:r>
              <a:rPr lang="en-GB" dirty="0" smtClean="0"/>
              <a:t>?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…scale</a:t>
            </a:r>
            <a:r>
              <a:rPr lang="en-GB" dirty="0">
                <a:solidFill>
                  <a:srgbClr val="FF0000"/>
                </a:solidFill>
              </a:rPr>
              <a:t>, scope, and velocity </a:t>
            </a:r>
            <a:r>
              <a:rPr lang="en-GB" dirty="0" smtClean="0">
                <a:solidFill>
                  <a:srgbClr val="FF0000"/>
                </a:solidFill>
              </a:rPr>
              <a:t>of corporate (AI) </a:t>
            </a:r>
            <a:r>
              <a:rPr lang="en-GB" dirty="0">
                <a:solidFill>
                  <a:srgbClr val="FF0000"/>
                </a:solidFill>
              </a:rPr>
              <a:t>algorithms </a:t>
            </a:r>
            <a:r>
              <a:rPr lang="en-GB" dirty="0" smtClean="0">
                <a:solidFill>
                  <a:srgbClr val="FF0000"/>
                </a:solidFill>
              </a:rPr>
              <a:t>that predict </a:t>
            </a:r>
            <a:r>
              <a:rPr lang="en-GB" dirty="0">
                <a:solidFill>
                  <a:srgbClr val="FF0000"/>
                </a:solidFill>
              </a:rPr>
              <a:t>and influence </a:t>
            </a:r>
            <a:r>
              <a:rPr lang="en-GB" dirty="0" smtClean="0">
                <a:solidFill>
                  <a:srgbClr val="FF0000"/>
                </a:solidFill>
              </a:rPr>
              <a:t>behaviour?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80781" y="687977"/>
            <a:ext cx="4244061" cy="54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…WHERE IS THE INFORMATION WE HAVE LOST IN DATA…</a:t>
            </a:r>
          </a:p>
          <a:p>
            <a:endParaRPr lang="en-GB" dirty="0"/>
          </a:p>
          <a:p>
            <a:r>
              <a:rPr lang="en-GB" dirty="0" smtClean="0"/>
              <a:t>WHERE IS THE DATA WE HAVE LOST IN…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7" name="Content Placeholder 3" descr="550px-Metadat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8400" y="2058194"/>
            <a:ext cx="5029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MEDIJSKA </a:t>
            </a:r>
            <a:r>
              <a:rPr lang="en-GB" sz="4000" dirty="0"/>
              <a:t>EKOLOGIJA: 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rgbClr val="FFFF00"/>
                </a:solidFill>
              </a:rPr>
              <a:t/>
            </a:r>
            <a:br>
              <a:rPr lang="en-GB" dirty="0">
                <a:solidFill>
                  <a:srgbClr val="FFFF00"/>
                </a:solidFill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BA" dirty="0">
                <a:solidFill>
                  <a:srgbClr val="FF0000"/>
                </a:solidFill>
              </a:rPr>
              <a:t>RAZUMIJEVANJE MEDIJA KAO</a:t>
            </a:r>
            <a:r>
              <a:rPr lang="en-GB" dirty="0">
                <a:solidFill>
                  <a:srgbClr val="FF0000"/>
                </a:solidFill>
              </a:rPr>
              <a:t> TEHNOLOŠKOG</a:t>
            </a:r>
            <a:r>
              <a:rPr lang="hr-BA" dirty="0">
                <a:solidFill>
                  <a:srgbClr val="FF0000"/>
                </a:solidFill>
              </a:rPr>
              <a:t> </a:t>
            </a:r>
            <a:r>
              <a:rPr lang="hr-BA" dirty="0" smtClean="0">
                <a:solidFill>
                  <a:srgbClr val="FF0000"/>
                </a:solidFill>
              </a:rPr>
              <a:t>OKRUŽENJA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hr-BA" dirty="0" smtClean="0"/>
              <a:t>Medijska </a:t>
            </a:r>
            <a:r>
              <a:rPr lang="hr-BA" dirty="0"/>
              <a:t>(medijsko-ekološka) pismenost dopunjava semiotički pristup</a:t>
            </a:r>
            <a:r>
              <a:rPr lang="en-GB" dirty="0"/>
              <a:t> (INTERPRETACIJA ZNAČENJA)</a:t>
            </a:r>
            <a:r>
              <a:rPr lang="hr-BA" dirty="0"/>
              <a:t> sa </a:t>
            </a:r>
            <a:r>
              <a:rPr lang="hr-BA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kognitivnom sposobnošću razumijevanja tehnologije/medija</a:t>
            </a:r>
            <a:r>
              <a:rPr lang="hr-BA" dirty="0"/>
              <a:t>, a ne samo</a:t>
            </a:r>
            <a:r>
              <a:rPr lang="en-GB" dirty="0"/>
              <a:t> </a:t>
            </a:r>
            <a:r>
              <a:rPr lang="en-GB" dirty="0" err="1"/>
              <a:t>kritičke</a:t>
            </a:r>
            <a:r>
              <a:rPr lang="en-GB" dirty="0"/>
              <a:t> </a:t>
            </a:r>
            <a:r>
              <a:rPr lang="en-GB" dirty="0" err="1"/>
              <a:t>dekonstrukcije</a:t>
            </a:r>
            <a:r>
              <a:rPr lang="en-GB" dirty="0"/>
              <a:t> </a:t>
            </a:r>
            <a:r>
              <a:rPr lang="en-GB" dirty="0" err="1"/>
              <a:t>medijskog</a:t>
            </a:r>
            <a:r>
              <a:rPr lang="en-GB" dirty="0"/>
              <a:t> </a:t>
            </a:r>
            <a:r>
              <a:rPr lang="en-GB" dirty="0" err="1"/>
              <a:t>sadržaja</a:t>
            </a:r>
            <a:r>
              <a:rPr lang="en-GB" dirty="0"/>
              <a:t> (</a:t>
            </a:r>
            <a:r>
              <a:rPr lang="en-GB" dirty="0" err="1"/>
              <a:t>poruke</a:t>
            </a:r>
            <a:r>
              <a:rPr lang="en-GB" dirty="0"/>
              <a:t>)</a:t>
            </a:r>
            <a:r>
              <a:rPr lang="hr-BA" dirty="0" smtClean="0"/>
              <a:t>.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hr-BA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Tehnologija </a:t>
            </a:r>
            <a:r>
              <a:rPr lang="en-GB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uzrokuje</a:t>
            </a:r>
            <a:r>
              <a:rPr lang="en-GB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BA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epistemičke promjene</a:t>
            </a:r>
            <a:r>
              <a:rPr lang="hr-BA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36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>
              <a:solidFill>
                <a:srgbClr val="FFFF00"/>
              </a:solidFill>
            </a:endParaRPr>
          </a:p>
          <a:p>
            <a:endParaRPr lang="en-GB" dirty="0"/>
          </a:p>
          <a:p>
            <a:pPr lvl="1"/>
            <a:endParaRPr lang="en-GB" dirty="0">
              <a:solidFill>
                <a:srgbClr val="FFFF00"/>
              </a:solidFill>
            </a:endParaRPr>
          </a:p>
          <a:p>
            <a:pPr lvl="1"/>
            <a:endParaRPr lang="en-GB" dirty="0">
              <a:solidFill>
                <a:srgbClr val="FFFF00"/>
              </a:solidFill>
            </a:endParaRPr>
          </a:p>
          <a:p>
            <a:pPr lvl="1"/>
            <a:endParaRPr lang="en-GB" dirty="0" smtClean="0">
              <a:solidFill>
                <a:srgbClr val="FFFF00"/>
              </a:solidFill>
            </a:endParaRPr>
          </a:p>
          <a:p>
            <a:pPr lvl="1"/>
            <a:endParaRPr lang="en-GB" dirty="0">
              <a:solidFill>
                <a:srgbClr val="FFFF00"/>
              </a:solidFill>
            </a:endParaRPr>
          </a:p>
          <a:p>
            <a:endParaRPr lang="en-GB" dirty="0"/>
          </a:p>
          <a:p>
            <a:pPr lvl="1"/>
            <a:endParaRPr lang="en-GB" dirty="0" smtClean="0">
              <a:solidFill>
                <a:srgbClr val="FFFF00"/>
              </a:solidFill>
            </a:endParaRPr>
          </a:p>
          <a:p>
            <a:pPr lvl="1"/>
            <a:endParaRPr lang="en-GB" dirty="0">
              <a:solidFill>
                <a:srgbClr val="FF0000"/>
              </a:solidFill>
            </a:endParaRPr>
          </a:p>
          <a:p>
            <a:pPr lvl="1"/>
            <a:endParaRPr lang="hr-B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L. Floridi, 2014:</a:t>
            </a:r>
            <a:endParaRPr lang="hr-BA" dirty="0"/>
          </a:p>
        </p:txBody>
      </p:sp>
      <p:pic>
        <p:nvPicPr>
          <p:cNvPr id="7" name="Content Placeholder 6" descr="Onlife-Manifesto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48589" y="1600201"/>
            <a:ext cx="270382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r-BA" sz="2400" b="1" dirty="0">
                <a:solidFill>
                  <a:srgbClr val="FF0000"/>
                </a:solidFill>
              </a:rPr>
              <a:t>ICT nisu tek puki alati već sile novog  “ekosistema” koje utiču na</a:t>
            </a:r>
            <a:r>
              <a:rPr lang="hr-BA" sz="24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hr-BA" dirty="0" smtClean="0"/>
              <a:t>našu percepciju sebe</a:t>
            </a:r>
          </a:p>
          <a:p>
            <a:pPr lvl="2"/>
            <a:r>
              <a:rPr lang="hr-BA" dirty="0" smtClean="0"/>
              <a:t> KO SMO</a:t>
            </a:r>
          </a:p>
          <a:p>
            <a:pPr lvl="1"/>
            <a:r>
              <a:rPr lang="hr-BA" dirty="0" smtClean="0"/>
              <a:t>naše međusobne odnose</a:t>
            </a:r>
          </a:p>
          <a:p>
            <a:pPr lvl="2"/>
            <a:r>
              <a:rPr lang="hr-BA" dirty="0" smtClean="0"/>
              <a:t>KAKO SE SOCIJALIZIRAMO</a:t>
            </a:r>
          </a:p>
          <a:p>
            <a:pPr lvl="1"/>
            <a:r>
              <a:rPr lang="hr-BA" dirty="0" smtClean="0"/>
              <a:t>naš koncept (predstavu) stvarnosti</a:t>
            </a:r>
          </a:p>
          <a:p>
            <a:pPr lvl="2"/>
            <a:r>
              <a:rPr lang="hr-BA" dirty="0" smtClean="0"/>
              <a:t>NAŠU METAFIZIKU</a:t>
            </a:r>
          </a:p>
          <a:p>
            <a:pPr lvl="1"/>
            <a:r>
              <a:rPr lang="hr-BA" dirty="0" smtClean="0"/>
              <a:t>naše interakcije u stvarnosti</a:t>
            </a:r>
          </a:p>
          <a:p>
            <a:pPr lvl="2"/>
            <a:r>
              <a:rPr lang="hr-BA" dirty="0" smtClean="0"/>
              <a:t>KAKO DJELUJEMO</a:t>
            </a:r>
          </a:p>
          <a:p>
            <a:pPr lvl="1"/>
            <a:endParaRPr lang="hr-BA" dirty="0" smtClean="0"/>
          </a:p>
          <a:p>
            <a:pPr lvl="2"/>
            <a:endParaRPr lang="hr-BA" dirty="0" smtClean="0"/>
          </a:p>
          <a:p>
            <a:pPr lvl="1"/>
            <a:endParaRPr lang="hr-BA" dirty="0" smtClean="0"/>
          </a:p>
        </p:txBody>
      </p:sp>
    </p:spTree>
    <p:extLst>
      <p:ext uri="{BB962C8B-B14F-4D97-AF65-F5344CB8AC3E}">
        <p14:creationId xmlns:p14="http://schemas.microsoft.com/office/powerpoint/2010/main" val="13356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S</a:t>
            </a:r>
            <a:r>
              <a:rPr lang="bs-Latn-BA" sz="4000" b="1" dirty="0" smtClean="0">
                <a:solidFill>
                  <a:srgbClr val="FF0000"/>
                </a:solidFill>
              </a:rPr>
              <a:t>trukturalne </a:t>
            </a:r>
            <a:r>
              <a:rPr lang="bs-Latn-BA" sz="4000" b="1" dirty="0">
                <a:solidFill>
                  <a:srgbClr val="FF0000"/>
                </a:solidFill>
              </a:rPr>
              <a:t>promjene informacijskog </a:t>
            </a:r>
            <a:r>
              <a:rPr lang="bs-Latn-BA" sz="4000" b="1" dirty="0" smtClean="0">
                <a:solidFill>
                  <a:srgbClr val="FF0000"/>
                </a:solidFill>
              </a:rPr>
              <a:t>okruženja</a:t>
            </a:r>
            <a:r>
              <a:rPr lang="en-GB" sz="4000" b="1" dirty="0" smtClean="0">
                <a:solidFill>
                  <a:srgbClr val="FF0000"/>
                </a:solidFill>
              </a:rPr>
              <a:t/>
            </a:r>
            <a:br>
              <a:rPr lang="en-GB" sz="4000" b="1" dirty="0" smtClean="0">
                <a:solidFill>
                  <a:srgbClr val="FF0000"/>
                </a:solidFill>
              </a:rPr>
            </a:br>
            <a:r>
              <a:rPr lang="en-GB" sz="4000" b="1" dirty="0" smtClean="0">
                <a:solidFill>
                  <a:srgbClr val="FF0000"/>
                </a:solidFill>
              </a:rPr>
              <a:t>F. </a:t>
            </a:r>
            <a:r>
              <a:rPr lang="en-GB" sz="4000" b="1" dirty="0" err="1" smtClean="0">
                <a:solidFill>
                  <a:srgbClr val="FF0000"/>
                </a:solidFill>
              </a:rPr>
              <a:t>Stalder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 dirty="0"/>
              <a:t>1. </a:t>
            </a:r>
            <a:r>
              <a:rPr lang="hr-BA" dirty="0">
                <a:solidFill>
                  <a:srgbClr val="FFFF00"/>
                </a:solidFill>
              </a:rPr>
              <a:t>referencijalnost</a:t>
            </a:r>
            <a:r>
              <a:rPr lang="hr-BA" dirty="0"/>
              <a:t> = pojedinci sada mogu “upisivati” sebe u kulturalne procese (konstituirati se kao proizvođači)</a:t>
            </a:r>
          </a:p>
          <a:p>
            <a:r>
              <a:rPr lang="hr-BA" dirty="0"/>
              <a:t>2. </a:t>
            </a:r>
            <a:r>
              <a:rPr lang="hr-BA" dirty="0">
                <a:solidFill>
                  <a:srgbClr val="FFC000"/>
                </a:solidFill>
              </a:rPr>
              <a:t>komunalnost</a:t>
            </a:r>
            <a:r>
              <a:rPr lang="hr-BA" dirty="0"/>
              <a:t> = dijeljeno društveno značenje ovisi o formiranju zajednica</a:t>
            </a:r>
          </a:p>
          <a:p>
            <a:r>
              <a:rPr lang="hr-BA" dirty="0"/>
              <a:t>3.</a:t>
            </a:r>
            <a:r>
              <a:rPr lang="hr-BA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algoritmičnost </a:t>
            </a:r>
            <a:r>
              <a:rPr lang="hr-BA" dirty="0"/>
              <a:t>= aspekti kulturalnih procesa pretpostavljene su aktivnostima </a:t>
            </a:r>
            <a:r>
              <a:rPr lang="hr-BA" dirty="0" smtClean="0"/>
              <a:t>mašina</a:t>
            </a:r>
            <a:r>
              <a:rPr lang="en-GB" dirty="0"/>
              <a:t> </a:t>
            </a:r>
            <a:r>
              <a:rPr lang="en-GB" dirty="0" smtClean="0"/>
              <a:t>(procedure </a:t>
            </a:r>
            <a:r>
              <a:rPr lang="en-GB" dirty="0" err="1"/>
              <a:t>procesa</a:t>
            </a:r>
            <a:r>
              <a:rPr lang="en-GB" dirty="0"/>
              <a:t> </a:t>
            </a:r>
            <a:r>
              <a:rPr lang="en-GB" dirty="0" err="1"/>
              <a:t>automatiziranog</a:t>
            </a:r>
            <a:r>
              <a:rPr lang="en-GB" dirty="0"/>
              <a:t> </a:t>
            </a:r>
            <a:r>
              <a:rPr lang="en-GB" dirty="0" err="1"/>
              <a:t>odlučivanja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se </a:t>
            </a:r>
            <a:r>
              <a:rPr lang="en-GB" dirty="0" err="1"/>
              <a:t>obično</a:t>
            </a:r>
            <a:r>
              <a:rPr lang="en-GB" dirty="0"/>
              <a:t> </a:t>
            </a:r>
            <a:r>
              <a:rPr lang="en-GB" dirty="0" err="1"/>
              <a:t>izvršavaju</a:t>
            </a:r>
            <a:r>
              <a:rPr lang="en-GB" dirty="0"/>
              <a:t> </a:t>
            </a:r>
            <a:r>
              <a:rPr lang="en-GB" dirty="0" err="1"/>
              <a:t>digitalnim</a:t>
            </a:r>
            <a:r>
              <a:rPr lang="en-GB" dirty="0"/>
              <a:t> </a:t>
            </a:r>
            <a:r>
              <a:rPr lang="en-GB" dirty="0" err="1" smtClean="0"/>
              <a:t>računarima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endParaRPr lang="en-GB" dirty="0" smtClean="0"/>
          </a:p>
          <a:p>
            <a:endParaRPr lang="hr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  <a:p>
            <a:pPr lvl="1"/>
            <a:r>
              <a:rPr lang="hr-BA" sz="3000" dirty="0"/>
              <a:t>SLOBODA GOVORA/IZRAŽAVANJA (</a:t>
            </a:r>
            <a:r>
              <a:rPr lang="hr-BA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referencijalnost</a:t>
            </a:r>
            <a:r>
              <a:rPr lang="hr-BA" sz="3000" dirty="0"/>
              <a:t>)</a:t>
            </a:r>
          </a:p>
          <a:p>
            <a:pPr lvl="1"/>
            <a:r>
              <a:rPr lang="hr-BA" sz="3000" dirty="0"/>
              <a:t>FLEKSIBILNA KOOPERATIVNOST (</a:t>
            </a:r>
            <a:r>
              <a:rPr lang="hr-BA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komunalnost</a:t>
            </a:r>
            <a:r>
              <a:rPr lang="hr-BA" sz="3000" dirty="0"/>
              <a:t>)</a:t>
            </a:r>
          </a:p>
          <a:p>
            <a:pPr lvl="1"/>
            <a:r>
              <a:rPr lang="hr-BA" sz="3000" dirty="0"/>
              <a:t>INFORMACIONA AUTOMATIZACIJA (</a:t>
            </a:r>
            <a:r>
              <a:rPr lang="hr-BA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algoritmičnost</a:t>
            </a:r>
            <a:r>
              <a:rPr lang="hr-BA" sz="3000" dirty="0" smtClean="0"/>
              <a:t>)</a:t>
            </a:r>
            <a:endParaRPr lang="en-GB" sz="3000" dirty="0" smtClean="0"/>
          </a:p>
          <a:p>
            <a:pPr lvl="1"/>
            <a:endParaRPr lang="en-GB" sz="3000" dirty="0"/>
          </a:p>
          <a:p>
            <a:pPr lvl="1"/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algoritmizacija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automatizacija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informacijskih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tokova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lvl="1"/>
            <a:endParaRPr lang="hr-BA" sz="3000" dirty="0"/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29287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079" y="-13517"/>
            <a:ext cx="10794521" cy="1325563"/>
          </a:xfrm>
        </p:spPr>
        <p:txBody>
          <a:bodyPr>
            <a:normAutofit fontScale="90000"/>
          </a:bodyPr>
          <a:lstStyle/>
          <a:p>
            <a:r>
              <a:rPr lang="bs-Latn-BA" dirty="0" smtClean="0"/>
              <a:t/>
            </a:r>
            <a:br>
              <a:rPr lang="bs-Latn-BA" dirty="0" smtClean="0"/>
            </a:br>
            <a:r>
              <a:rPr lang="en-GB" dirty="0" err="1" smtClean="0">
                <a:solidFill>
                  <a:srgbClr val="FFC000"/>
                </a:solidFill>
              </a:rPr>
              <a:t>Korisnici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err="1" smtClean="0">
                <a:solidFill>
                  <a:srgbClr val="FFC000"/>
                </a:solidFill>
              </a:rPr>
              <a:t>interneta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err="1" smtClean="0">
                <a:solidFill>
                  <a:srgbClr val="FFC000"/>
                </a:solidFill>
              </a:rPr>
              <a:t>kao</a:t>
            </a:r>
            <a:r>
              <a:rPr lang="en-GB" dirty="0" smtClean="0">
                <a:solidFill>
                  <a:srgbClr val="FFC000"/>
                </a:solidFill>
              </a:rPr>
              <a:t> “</a:t>
            </a:r>
            <a:r>
              <a:rPr lang="en-GB" dirty="0" err="1" smtClean="0">
                <a:solidFill>
                  <a:srgbClr val="FFC000"/>
                </a:solidFill>
              </a:rPr>
              <a:t>čuvari</a:t>
            </a:r>
            <a:r>
              <a:rPr lang="en-GB" dirty="0" smtClean="0">
                <a:solidFill>
                  <a:srgbClr val="FFC000"/>
                </a:solidFill>
              </a:rPr>
              <a:t> </a:t>
            </a:r>
            <a:r>
              <a:rPr lang="en-GB" dirty="0" err="1" smtClean="0">
                <a:solidFill>
                  <a:srgbClr val="FFC000"/>
                </a:solidFill>
              </a:rPr>
              <a:t>kapija</a:t>
            </a:r>
            <a:r>
              <a:rPr lang="en-GB" dirty="0" smtClean="0">
                <a:solidFill>
                  <a:srgbClr val="FFC000"/>
                </a:solidFill>
              </a:rPr>
              <a:t>”?</a:t>
            </a:r>
            <a:br>
              <a:rPr lang="en-GB" dirty="0" smtClean="0">
                <a:solidFill>
                  <a:srgbClr val="FFC000"/>
                </a:solidFill>
              </a:rPr>
            </a:br>
            <a:r>
              <a:rPr lang="en-GB" dirty="0" smtClean="0">
                <a:solidFill>
                  <a:srgbClr val="FFC000"/>
                </a:solidFill>
              </a:rPr>
              <a:t>	</a:t>
            </a:r>
            <a:br>
              <a:rPr lang="en-GB" dirty="0" smtClean="0">
                <a:solidFill>
                  <a:srgbClr val="FFC000"/>
                </a:solidFill>
              </a:rPr>
            </a:br>
            <a:endParaRPr lang="hr-BA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12046"/>
            <a:ext cx="5181600" cy="4864917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hr-BA" dirty="0" smtClean="0">
                <a:solidFill>
                  <a:srgbClr val="FFFF00"/>
                </a:solidFill>
              </a:rPr>
              <a:t>promijenjen odnos prema vertikalnoj aksiologiji istine</a:t>
            </a:r>
            <a:endParaRPr lang="en-GB" dirty="0" smtClean="0">
              <a:solidFill>
                <a:srgbClr val="FFFF00"/>
              </a:solidFill>
            </a:endParaRPr>
          </a:p>
          <a:p>
            <a:pPr lvl="1"/>
            <a:endParaRPr lang="en-GB" dirty="0">
              <a:solidFill>
                <a:srgbClr val="FFFF00"/>
              </a:solidFill>
            </a:endParaRPr>
          </a:p>
          <a:p>
            <a:pPr lvl="1"/>
            <a:r>
              <a:rPr lang="hr-B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Korisnik više ne traži informaciju, informacija traži korisnika!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hr-BA" dirty="0" smtClean="0">
              <a:solidFill>
                <a:srgbClr val="FFFF00"/>
              </a:solidFill>
            </a:endParaRPr>
          </a:p>
          <a:p>
            <a:pPr lvl="1"/>
            <a:endParaRPr lang="en-GB" dirty="0" smtClean="0"/>
          </a:p>
          <a:p>
            <a:r>
              <a:rPr lang="en-GB" dirty="0" err="1"/>
              <a:t>Informacija</a:t>
            </a:r>
            <a:r>
              <a:rPr lang="en-GB" dirty="0"/>
              <a:t> se </a:t>
            </a:r>
            <a:r>
              <a:rPr lang="en-GB" dirty="0" err="1"/>
              <a:t>prvo</a:t>
            </a:r>
            <a:r>
              <a:rPr lang="en-GB" dirty="0"/>
              <a:t> </a:t>
            </a:r>
            <a:r>
              <a:rPr lang="en-GB" dirty="0" err="1"/>
              <a:t>filtrira</a:t>
            </a:r>
            <a:r>
              <a:rPr lang="en-GB" dirty="0"/>
              <a:t> pa </a:t>
            </a:r>
            <a:r>
              <a:rPr lang="en-GB" dirty="0" err="1"/>
              <a:t>tek</a:t>
            </a:r>
            <a:r>
              <a:rPr lang="en-GB" dirty="0"/>
              <a:t> </a:t>
            </a:r>
            <a:r>
              <a:rPr lang="en-GB" dirty="0" err="1"/>
              <a:t>onda</a:t>
            </a:r>
            <a:r>
              <a:rPr lang="en-GB" dirty="0"/>
              <a:t> </a:t>
            </a:r>
            <a:r>
              <a:rPr lang="en-GB" dirty="0" err="1"/>
              <a:t>objavljuje</a:t>
            </a:r>
            <a:endParaRPr lang="en-GB" dirty="0"/>
          </a:p>
          <a:p>
            <a:r>
              <a:rPr lang="en-GB" dirty="0"/>
              <a:t>One-to-Many</a:t>
            </a:r>
          </a:p>
          <a:p>
            <a:r>
              <a:rPr lang="en-GB" dirty="0" err="1"/>
              <a:t>Informacija</a:t>
            </a:r>
            <a:r>
              <a:rPr lang="en-GB" dirty="0"/>
              <a:t> se </a:t>
            </a:r>
            <a:r>
              <a:rPr lang="en-GB" dirty="0" err="1"/>
              <a:t>prvo</a:t>
            </a:r>
            <a:r>
              <a:rPr lang="en-GB" dirty="0"/>
              <a:t> </a:t>
            </a:r>
            <a:r>
              <a:rPr lang="en-GB" dirty="0" err="1"/>
              <a:t>objavljuje</a:t>
            </a:r>
            <a:r>
              <a:rPr lang="en-GB" dirty="0"/>
              <a:t>, pa </a:t>
            </a:r>
            <a:r>
              <a:rPr lang="en-GB" dirty="0" err="1"/>
              <a:t>tek</a:t>
            </a:r>
            <a:r>
              <a:rPr lang="en-GB" dirty="0"/>
              <a:t> </a:t>
            </a:r>
            <a:r>
              <a:rPr lang="en-GB" dirty="0" err="1"/>
              <a:t>onda</a:t>
            </a:r>
            <a:r>
              <a:rPr lang="en-GB" dirty="0"/>
              <a:t> </a:t>
            </a:r>
            <a:r>
              <a:rPr lang="en-GB" dirty="0" err="1"/>
              <a:t>filtrira</a:t>
            </a:r>
            <a:r>
              <a:rPr lang="en-GB" dirty="0"/>
              <a:t>.</a:t>
            </a:r>
          </a:p>
          <a:p>
            <a:r>
              <a:rPr lang="en-GB" dirty="0"/>
              <a:t>Many-to-Many</a:t>
            </a:r>
          </a:p>
          <a:p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bs-Latn-BA" dirty="0"/>
          </a:p>
          <a:p>
            <a:pPr lvl="1"/>
            <a:endParaRPr lang="hr-BA" dirty="0" smtClean="0"/>
          </a:p>
          <a:p>
            <a:pPr lvl="1"/>
            <a:endParaRPr lang="bs-Latn-BA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hr-BA" dirty="0"/>
          </a:p>
        </p:txBody>
      </p:sp>
      <p:pic>
        <p:nvPicPr>
          <p:cNvPr id="6" name="Picture 5" descr="https://upload.wikimedia.org/wikipedia/en/0/0f/Time_youcover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8739" y="2338555"/>
            <a:ext cx="2114732" cy="2811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12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 smtClean="0"/>
              <a:t>NOVI IZVOR MOĆI</a:t>
            </a:r>
            <a:br>
              <a:rPr lang="hr-BA" dirty="0" smtClean="0"/>
            </a:br>
            <a:r>
              <a:rPr lang="hr-BA" dirty="0" smtClean="0"/>
              <a:t>“ČUVARI KAPIJA”</a:t>
            </a:r>
            <a:r>
              <a:rPr lang="en-GB" dirty="0" smtClean="0"/>
              <a:t>: </a:t>
            </a:r>
            <a:r>
              <a:rPr lang="en-GB" dirty="0" smtClean="0">
                <a:solidFill>
                  <a:srgbClr val="FF0000"/>
                </a:solidFill>
              </a:rPr>
              <a:t>ALGORITMI</a:t>
            </a:r>
            <a:endParaRPr lang="hr-B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BA" u="sng" dirty="0" smtClean="0"/>
              <a:t>Ekologija pažnje </a:t>
            </a:r>
            <a:endParaRPr lang="en-GB" u="sng" dirty="0" smtClean="0"/>
          </a:p>
          <a:p>
            <a:r>
              <a:rPr lang="en-GB" u="sng" dirty="0" smtClean="0"/>
              <a:t>ATTENTION ECONOMY / TRGOVCI PAŽNJOM</a:t>
            </a:r>
            <a:endParaRPr lang="en-GB" u="sng" dirty="0"/>
          </a:p>
          <a:p>
            <a:r>
              <a:rPr lang="hr-BA" u="sng" dirty="0" smtClean="0"/>
              <a:t>OBLIKOVANJE DRUŠTVENOSTI (DRUŠTVENOG PONAŠANJA)</a:t>
            </a:r>
            <a:endParaRPr lang="en-GB" u="sng" dirty="0" smtClean="0"/>
          </a:p>
          <a:p>
            <a:r>
              <a:rPr lang="hr-BA" dirty="0">
                <a:solidFill>
                  <a:srgbClr val="FFC000"/>
                </a:solidFill>
              </a:rPr>
              <a:t>Ekspoloatacija pažnje = ekstrakcija podataka</a:t>
            </a:r>
          </a:p>
          <a:p>
            <a:endParaRPr lang="en-GB" u="sng" dirty="0" smtClean="0"/>
          </a:p>
          <a:p>
            <a:pPr lvl="1"/>
            <a:endParaRPr lang="en-GB" dirty="0"/>
          </a:p>
          <a:p>
            <a:pPr lvl="1"/>
            <a:r>
              <a:rPr lang="en-GB" sz="2800" dirty="0"/>
              <a:t>social dilemma: u</a:t>
            </a:r>
            <a:r>
              <a:rPr lang="hr-BA" u="sng" dirty="0"/>
              <a:t>ticaj (digitalne) tehnologije na ljudsko ponašanje</a:t>
            </a:r>
            <a:endParaRPr lang="hr-BA" dirty="0"/>
          </a:p>
          <a:p>
            <a:pPr lvl="1"/>
            <a:r>
              <a:rPr lang="en-GB" dirty="0" smtClean="0"/>
              <a:t>d</a:t>
            </a:r>
            <a:r>
              <a:rPr lang="hr-BA" dirty="0" smtClean="0"/>
              <a:t>ruštveni </a:t>
            </a:r>
            <a:r>
              <a:rPr lang="hr-BA" dirty="0"/>
              <a:t>mediji su postali navika jer su dizajnirani da to postanu!!!</a:t>
            </a:r>
          </a:p>
          <a:p>
            <a:endParaRPr lang="hr-BA" dirty="0"/>
          </a:p>
          <a:p>
            <a:endParaRPr lang="en-GB" u="sng" dirty="0" smtClean="0"/>
          </a:p>
          <a:p>
            <a:endParaRPr lang="en-GB" u="sng" dirty="0"/>
          </a:p>
          <a:p>
            <a:endParaRPr lang="hr-BA" u="sng" dirty="0" smtClean="0"/>
          </a:p>
          <a:p>
            <a:endParaRPr lang="hr-BA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BA" dirty="0" smtClean="0"/>
          </a:p>
          <a:p>
            <a:endParaRPr lang="hr-BA" dirty="0" smtClean="0"/>
          </a:p>
          <a:p>
            <a:endParaRPr lang="hr-B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91612" y="0"/>
            <a:ext cx="3100388" cy="4476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76" y="2055813"/>
            <a:ext cx="2862342" cy="424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sz="3600" dirty="0"/>
              <a:t>Internet je </a:t>
            </a:r>
            <a:r>
              <a:rPr lang="hr-BA" dirty="0"/>
              <a:t>ZATVOR NUTRINE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endParaRPr lang="en-GB" dirty="0"/>
          </a:p>
          <a:p>
            <a:pPr lvl="1"/>
            <a:r>
              <a:rPr lang="en-GB" dirty="0" err="1"/>
              <a:t>neurološka</a:t>
            </a:r>
            <a:r>
              <a:rPr lang="en-GB" dirty="0"/>
              <a:t> </a:t>
            </a:r>
            <a:r>
              <a:rPr lang="en-GB" dirty="0" err="1"/>
              <a:t>intimnost</a:t>
            </a:r>
            <a:r>
              <a:rPr lang="en-GB" dirty="0"/>
              <a:t> (</a:t>
            </a:r>
            <a:r>
              <a:rPr lang="en-GB" dirty="0" err="1"/>
              <a:t>ovisnost</a:t>
            </a:r>
            <a:r>
              <a:rPr lang="en-GB" dirty="0"/>
              <a:t> o </a:t>
            </a:r>
            <a:r>
              <a:rPr lang="en-GB" dirty="0" err="1"/>
              <a:t>stimulusima</a:t>
            </a:r>
            <a:r>
              <a:rPr lang="en-GB" dirty="0"/>
              <a:t>)</a:t>
            </a:r>
            <a:endParaRPr lang="hr-BA" b="1" dirty="0"/>
          </a:p>
          <a:p>
            <a:pPr lvl="1"/>
            <a:r>
              <a:rPr lang="hr-BA" dirty="0"/>
              <a:t>mašine koje su “hakirale” endorfinske kanale i socijalne </a:t>
            </a:r>
            <a:r>
              <a:rPr lang="hr-BA" dirty="0" smtClean="0"/>
              <a:t>impulse</a:t>
            </a:r>
            <a:endParaRPr lang="en-GB" dirty="0"/>
          </a:p>
          <a:p>
            <a:r>
              <a:rPr lang="en-GB" dirty="0" err="1"/>
              <a:t>Emocionalna</a:t>
            </a:r>
            <a:r>
              <a:rPr lang="en-GB" dirty="0"/>
              <a:t> </a:t>
            </a:r>
            <a:r>
              <a:rPr lang="en-GB" dirty="0" err="1"/>
              <a:t>prevara</a:t>
            </a:r>
            <a:r>
              <a:rPr lang="en-GB" dirty="0"/>
              <a:t> </a:t>
            </a:r>
            <a:r>
              <a:rPr lang="en-GB" dirty="0" err="1"/>
              <a:t>bihejvioralne</a:t>
            </a:r>
            <a:r>
              <a:rPr lang="en-GB" dirty="0"/>
              <a:t> </a:t>
            </a:r>
            <a:r>
              <a:rPr lang="en-GB" dirty="0" err="1" smtClean="0"/>
              <a:t>psihologije</a:t>
            </a:r>
            <a:endParaRPr lang="en-GB" dirty="0" smtClean="0"/>
          </a:p>
          <a:p>
            <a:r>
              <a:rPr lang="en-GB" dirty="0" smtClean="0"/>
              <a:t>(data behaviourism)</a:t>
            </a:r>
            <a:endParaRPr lang="en-GB" dirty="0"/>
          </a:p>
          <a:p>
            <a:pPr lvl="1"/>
            <a:r>
              <a:rPr lang="en-GB" dirty="0"/>
              <a:t>Interface: </a:t>
            </a:r>
            <a:r>
              <a:rPr lang="en-GB" dirty="0" err="1"/>
              <a:t>iluzija</a:t>
            </a:r>
            <a:r>
              <a:rPr lang="en-GB" dirty="0"/>
              <a:t> </a:t>
            </a:r>
            <a:r>
              <a:rPr lang="en-GB" dirty="0" err="1"/>
              <a:t>izbora</a:t>
            </a:r>
            <a:r>
              <a:rPr lang="en-GB" dirty="0"/>
              <a:t>, </a:t>
            </a:r>
            <a:r>
              <a:rPr lang="en-GB" dirty="0" err="1"/>
              <a:t>slobode</a:t>
            </a:r>
            <a:r>
              <a:rPr lang="en-GB" dirty="0"/>
              <a:t>, </a:t>
            </a:r>
            <a:r>
              <a:rPr lang="en-GB" dirty="0" err="1"/>
              <a:t>nade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0341" y="1825625"/>
            <a:ext cx="28253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4000" dirty="0"/>
              <a:t>“ŠTA BI TREBALO URADITI I KO SAM JA?”</a:t>
            </a:r>
            <a:r>
              <a:rPr lang="hr-BA" dirty="0" smtClean="0"/>
              <a:t/>
            </a:r>
            <a:br>
              <a:rPr lang="hr-BA" dirty="0" smtClean="0"/>
            </a:b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BA" dirty="0" smtClean="0"/>
              <a:t>Ovo se pitanje neprestano ponavlja i vraća.</a:t>
            </a:r>
          </a:p>
          <a:p>
            <a:r>
              <a:rPr lang="hr-BA" dirty="0" smtClean="0"/>
              <a:t>“What’s on my mind?”</a:t>
            </a:r>
          </a:p>
          <a:p>
            <a:r>
              <a:rPr lang="hr-BA" dirty="0" smtClean="0"/>
              <a:t>(“Where is my mind?”)</a:t>
            </a:r>
          </a:p>
          <a:p>
            <a:endParaRPr lang="hr-BA" dirty="0" smtClean="0"/>
          </a:p>
          <a:p>
            <a:pPr lvl="1"/>
            <a:r>
              <a:rPr lang="hr-BA" dirty="0" smtClean="0"/>
              <a:t>“Da li je ono što se pojavljuje na ekranu izraz moga uma?”</a:t>
            </a:r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>
                <a:solidFill>
                  <a:srgbClr val="FF0000"/>
                </a:solidFill>
              </a:rPr>
              <a:t>SAVREMENI PARADOKS</a:t>
            </a:r>
          </a:p>
          <a:p>
            <a:pPr lvl="1"/>
            <a:r>
              <a:rPr lang="hr-BA" b="1" dirty="0"/>
              <a:t>Paranoja</a:t>
            </a:r>
            <a:r>
              <a:rPr lang="hr-BA" dirty="0"/>
              <a:t> (rad, uključenost, komunikacija) i </a:t>
            </a:r>
            <a:r>
              <a:rPr lang="hr-BA" b="1" dirty="0"/>
              <a:t>narcizam</a:t>
            </a:r>
            <a:r>
              <a:rPr lang="hr-BA" dirty="0"/>
              <a:t> (participacija, feed-back) </a:t>
            </a:r>
            <a:r>
              <a:rPr lang="en-GB" dirty="0"/>
              <a:t>	</a:t>
            </a:r>
            <a:r>
              <a:rPr lang="hr-BA" dirty="0"/>
              <a:t>dvije funkcije iste maske: </a:t>
            </a:r>
            <a:r>
              <a:rPr lang="hr-BA" dirty="0">
                <a:solidFill>
                  <a:srgbClr val="FF0000"/>
                </a:solidFill>
              </a:rPr>
              <a:t>what should be done and who am I?</a:t>
            </a:r>
          </a:p>
          <a:p>
            <a:pPr lvl="1"/>
            <a:endParaRPr lang="hr-BA" dirty="0" smtClean="0"/>
          </a:p>
          <a:p>
            <a:pPr lvl="1"/>
            <a:endParaRPr lang="hr-BA" dirty="0"/>
          </a:p>
          <a:p>
            <a:pPr lvl="1"/>
            <a:endParaRPr lang="hr-BA" dirty="0"/>
          </a:p>
        </p:txBody>
      </p:sp>
      <p:pic>
        <p:nvPicPr>
          <p:cNvPr id="5" name="Content Placeholder 4" descr="-download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09604" y="207286"/>
            <a:ext cx="2780648" cy="434090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066" y="2846718"/>
            <a:ext cx="3729778" cy="24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dirty="0" smtClean="0"/>
              <a:t>ALGORITAMSKA KULTURA:</a:t>
            </a:r>
            <a:br>
              <a:rPr lang="hr-BA" dirty="0" smtClean="0"/>
            </a:br>
            <a:r>
              <a:rPr lang="hr-BA" dirty="0" smtClean="0">
                <a:solidFill>
                  <a:srgbClr val="FF0000"/>
                </a:solidFill>
              </a:rPr>
              <a:t>INDEXING IT ALL</a:t>
            </a:r>
            <a:endParaRPr lang="hr-B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BA" sz="3600" dirty="0"/>
              <a:t>Porijeklo tzv. “algoritamske kulture”  u društvenoj informatici (social computing)</a:t>
            </a:r>
          </a:p>
          <a:p>
            <a:pPr lvl="1"/>
            <a:r>
              <a:rPr lang="hr-BA" b="1" dirty="0" smtClean="0"/>
              <a:t>LIS </a:t>
            </a:r>
            <a:endParaRPr lang="en-GB" b="1" dirty="0" smtClean="0"/>
          </a:p>
          <a:p>
            <a:pPr lvl="1"/>
            <a:r>
              <a:rPr lang="hr-BA" b="1" dirty="0" smtClean="0"/>
              <a:t>(odnos čovjek/čovjek;čovjek/stroj;stroj/stroj)</a:t>
            </a:r>
          </a:p>
          <a:p>
            <a:pPr lvl="1"/>
            <a:r>
              <a:rPr lang="hr-B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razumijevanje odnosa odnosa između informacijske tehnologije (informacijskih sistema) i društvenih sistema</a:t>
            </a:r>
            <a:endParaRPr lang="en-GB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hr-BA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hr-BA" sz="3600" dirty="0"/>
          </a:p>
          <a:p>
            <a:endParaRPr lang="hr-BA" dirty="0" smtClean="0"/>
          </a:p>
          <a:p>
            <a:pPr lvl="1"/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2361161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ALGORITAM: </a:t>
            </a:r>
            <a:br>
              <a:rPr lang="en-GB" dirty="0" smtClean="0"/>
            </a:br>
            <a:r>
              <a:rPr lang="en-GB" dirty="0" smtClean="0">
                <a:solidFill>
                  <a:srgbClr val="FFFF00"/>
                </a:solidFill>
              </a:rPr>
              <a:t>SINONIM ZA RAČUNALNO ODLUČIVANJE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“An algorithm is a set of rules that precisely define a sequence of operations</a:t>
            </a:r>
            <a:r>
              <a:rPr lang="en-GB" dirty="0" smtClean="0"/>
              <a:t>.” (H. Stone, 1971)</a:t>
            </a:r>
          </a:p>
          <a:p>
            <a:r>
              <a:rPr lang="en-GB" b="1" dirty="0" err="1" smtClean="0"/>
              <a:t>Skup</a:t>
            </a:r>
            <a:r>
              <a:rPr lang="en-GB" b="1" dirty="0" smtClean="0"/>
              <a:t> </a:t>
            </a:r>
            <a:r>
              <a:rPr lang="en-GB" b="1" dirty="0" err="1"/>
              <a:t>instrukcijskih</a:t>
            </a:r>
            <a:r>
              <a:rPr lang="en-GB" b="1" dirty="0"/>
              <a:t> </a:t>
            </a:r>
            <a:r>
              <a:rPr lang="en-GB" b="1" dirty="0" err="1"/>
              <a:t>koraka</a:t>
            </a:r>
            <a:r>
              <a:rPr lang="en-GB" b="1" dirty="0"/>
              <a:t> </a:t>
            </a:r>
            <a:r>
              <a:rPr lang="en-GB" b="1" dirty="0" err="1"/>
              <a:t>koje</a:t>
            </a:r>
            <a:r>
              <a:rPr lang="en-GB" b="1" dirty="0"/>
              <a:t> </a:t>
            </a:r>
            <a:r>
              <a:rPr lang="en-GB" b="1" dirty="0" err="1"/>
              <a:t>treba</a:t>
            </a:r>
            <a:r>
              <a:rPr lang="en-GB" b="1" dirty="0"/>
              <a:t> </a:t>
            </a:r>
            <a:r>
              <a:rPr lang="en-GB" b="1" dirty="0" err="1"/>
              <a:t>mehanički</a:t>
            </a:r>
            <a:r>
              <a:rPr lang="en-GB" b="1" dirty="0"/>
              <a:t> </a:t>
            </a:r>
            <a:r>
              <a:rPr lang="en-GB" b="1" dirty="0" err="1"/>
              <a:t>izvršiti</a:t>
            </a:r>
            <a:r>
              <a:rPr lang="en-GB" b="1" dirty="0"/>
              <a:t> </a:t>
            </a:r>
            <a:r>
              <a:rPr lang="en-GB" b="1" dirty="0" err="1"/>
              <a:t>kako</a:t>
            </a:r>
            <a:r>
              <a:rPr lang="en-GB" b="1" dirty="0"/>
              <a:t> bi se </a:t>
            </a:r>
            <a:r>
              <a:rPr lang="en-GB" b="1" dirty="0" err="1"/>
              <a:t>postigao</a:t>
            </a:r>
            <a:r>
              <a:rPr lang="en-GB" b="1" dirty="0"/>
              <a:t> </a:t>
            </a:r>
            <a:r>
              <a:rPr lang="en-GB" b="1" dirty="0" err="1"/>
              <a:t>željeni</a:t>
            </a:r>
            <a:r>
              <a:rPr lang="en-GB" b="1" dirty="0"/>
              <a:t> </a:t>
            </a:r>
            <a:r>
              <a:rPr lang="en-GB" b="1" dirty="0" err="1"/>
              <a:t>ishod</a:t>
            </a:r>
            <a:r>
              <a:rPr lang="en-GB" b="1" dirty="0"/>
              <a:t>.</a:t>
            </a:r>
          </a:p>
          <a:p>
            <a:r>
              <a:rPr lang="en-GB" b="1" dirty="0" err="1" smtClean="0"/>
              <a:t>Svaki</a:t>
            </a:r>
            <a:r>
              <a:rPr lang="en-GB" b="1" dirty="0" smtClean="0"/>
              <a:t> </a:t>
            </a:r>
            <a:r>
              <a:rPr lang="en-GB" b="1" dirty="0" err="1"/>
              <a:t>rutiniziran</a:t>
            </a:r>
            <a:r>
              <a:rPr lang="en-GB" b="1" dirty="0"/>
              <a:t> </a:t>
            </a:r>
            <a:r>
              <a:rPr lang="en-GB" b="1" dirty="0" err="1"/>
              <a:t>niz</a:t>
            </a:r>
            <a:r>
              <a:rPr lang="en-GB" b="1" dirty="0"/>
              <a:t> </a:t>
            </a:r>
            <a:r>
              <a:rPr lang="en-GB" b="1" dirty="0" err="1"/>
              <a:t>koraka</a:t>
            </a:r>
            <a:r>
              <a:rPr lang="en-GB" b="1" dirty="0"/>
              <a:t> </a:t>
            </a:r>
            <a:r>
              <a:rPr lang="en-GB" b="1" dirty="0" err="1"/>
              <a:t>koji</a:t>
            </a:r>
            <a:r>
              <a:rPr lang="en-GB" b="1" dirty="0"/>
              <a:t> </a:t>
            </a:r>
            <a:r>
              <a:rPr lang="en-GB" b="1" dirty="0" err="1"/>
              <a:t>omogućava</a:t>
            </a:r>
            <a:r>
              <a:rPr lang="en-GB" b="1" dirty="0"/>
              <a:t> </a:t>
            </a:r>
            <a:r>
              <a:rPr lang="en-GB" b="1" dirty="0" err="1"/>
              <a:t>izvršenje</a:t>
            </a:r>
            <a:r>
              <a:rPr lang="en-GB" b="1" dirty="0"/>
              <a:t> </a:t>
            </a:r>
            <a:r>
              <a:rPr lang="en-GB" b="1" dirty="0" err="1"/>
              <a:t>određenog</a:t>
            </a:r>
            <a:r>
              <a:rPr lang="en-GB" b="1" dirty="0"/>
              <a:t> </a:t>
            </a:r>
            <a:r>
              <a:rPr lang="en-GB" b="1" dirty="0" err="1"/>
              <a:t>zadatka</a:t>
            </a:r>
            <a:r>
              <a:rPr lang="en-GB" b="1" dirty="0"/>
              <a:t> </a:t>
            </a:r>
            <a:endParaRPr lang="en-GB" b="1" dirty="0" smtClean="0"/>
          </a:p>
          <a:p>
            <a:pPr lvl="1"/>
            <a:r>
              <a:rPr lang="en-GB" dirty="0" smtClean="0"/>
              <a:t>(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dirty="0" err="1"/>
              <a:t>buđenje</a:t>
            </a:r>
            <a:r>
              <a:rPr lang="en-GB" dirty="0"/>
              <a:t>, </a:t>
            </a:r>
            <a:r>
              <a:rPr lang="en-GB" dirty="0" err="1"/>
              <a:t>tuširanje</a:t>
            </a:r>
            <a:r>
              <a:rPr lang="en-GB" dirty="0"/>
              <a:t>, </a:t>
            </a:r>
            <a:r>
              <a:rPr lang="en-GB" dirty="0" err="1"/>
              <a:t>pranje</a:t>
            </a:r>
            <a:r>
              <a:rPr lang="en-GB" dirty="0"/>
              <a:t> </a:t>
            </a:r>
            <a:r>
              <a:rPr lang="en-GB" dirty="0" err="1"/>
              <a:t>zuba</a:t>
            </a:r>
            <a:r>
              <a:rPr lang="en-GB" dirty="0"/>
              <a:t>, </a:t>
            </a:r>
            <a:r>
              <a:rPr lang="en-GB" dirty="0" err="1"/>
              <a:t>doručak</a:t>
            </a:r>
            <a:r>
              <a:rPr lang="en-GB" dirty="0"/>
              <a:t> </a:t>
            </a:r>
            <a:r>
              <a:rPr lang="en-GB" dirty="0" err="1"/>
              <a:t>itd</a:t>
            </a:r>
            <a:r>
              <a:rPr lang="en-GB" dirty="0"/>
              <a:t>.) 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ALGORITAM JE NAZIV ZA PROCES KOJI MAŠINA IZVRŠAVA KAO RAČUNANJE (KALKULACIJU).</a:t>
            </a:r>
            <a:endParaRPr lang="bs-Latn-BA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PROIZVOD TOG MAŠINSKOG PROCESA (“UČENJA”) JE (ALGORITAMSKI) STATISTIČKI MODEL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pPr lvl="1"/>
            <a:r>
              <a:rPr lang="en-GB" dirty="0" err="1">
                <a:solidFill>
                  <a:srgbClr val="FFFF00"/>
                </a:solidFill>
              </a:rPr>
              <a:t>Pojam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algoritam</a:t>
            </a:r>
            <a:r>
              <a:rPr lang="en-GB" dirty="0">
                <a:solidFill>
                  <a:srgbClr val="FFFF00"/>
                </a:solidFill>
              </a:rPr>
              <a:t> se </a:t>
            </a:r>
            <a:r>
              <a:rPr lang="en-GB" dirty="0" err="1">
                <a:solidFill>
                  <a:srgbClr val="FFFF00"/>
                </a:solidFill>
              </a:rPr>
              <a:t>nerjetko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koristi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kao</a:t>
            </a:r>
            <a:r>
              <a:rPr lang="en-GB" dirty="0">
                <a:solidFill>
                  <a:srgbClr val="FFFF00"/>
                </a:solidFill>
              </a:rPr>
              <a:t> “</a:t>
            </a:r>
            <a:r>
              <a:rPr lang="en-GB" dirty="0" err="1">
                <a:solidFill>
                  <a:srgbClr val="FFFF00"/>
                </a:solidFill>
              </a:rPr>
              <a:t>kratica</a:t>
            </a:r>
            <a:r>
              <a:rPr lang="en-GB" dirty="0">
                <a:solidFill>
                  <a:srgbClr val="FFFF00"/>
                </a:solidFill>
              </a:rPr>
              <a:t>” </a:t>
            </a:r>
            <a:r>
              <a:rPr lang="en-GB" dirty="0" err="1">
                <a:solidFill>
                  <a:srgbClr val="FFFF00"/>
                </a:solidFill>
              </a:rPr>
              <a:t>koja</a:t>
            </a:r>
            <a:r>
              <a:rPr lang="en-GB" dirty="0">
                <a:solidFill>
                  <a:srgbClr val="FFFF00"/>
                </a:solidFill>
              </a:rPr>
              <a:t> se </a:t>
            </a:r>
            <a:r>
              <a:rPr lang="en-GB" dirty="0" err="1">
                <a:solidFill>
                  <a:srgbClr val="FFFF00"/>
                </a:solidFill>
              </a:rPr>
              <a:t>odnosi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na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softver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koji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ovu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proceduru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implementira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iz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čega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proističe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sinonim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za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računalno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donošenje</a:t>
            </a:r>
            <a:r>
              <a:rPr lang="en-GB" b="1" dirty="0">
                <a:solidFill>
                  <a:srgbClr val="FFFF00"/>
                </a:solidFill>
              </a:rPr>
              <a:t> </a:t>
            </a:r>
            <a:r>
              <a:rPr lang="en-GB" b="1" dirty="0" err="1">
                <a:solidFill>
                  <a:srgbClr val="FFFF00"/>
                </a:solidFill>
              </a:rPr>
              <a:t>odluka</a:t>
            </a:r>
            <a:r>
              <a:rPr lang="en-GB" dirty="0">
                <a:solidFill>
                  <a:srgbClr val="FFFF00"/>
                </a:solidFill>
              </a:rPr>
              <a:t>. </a:t>
            </a:r>
          </a:p>
          <a:p>
            <a:endParaRPr lang="en-GB" dirty="0" smtClean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371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CULTURAL LAG</a:t>
            </a:r>
            <a:endParaRPr lang="en-GB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2683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1922 god.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američki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sociolog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W. F.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Ogburn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“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kulturalno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kašnjenje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zaostajanje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”</a:t>
            </a:r>
          </a:p>
          <a:p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teza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da se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određeni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dijelovi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moderne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kulture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mijenjaju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brže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materijalna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kultura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tehnologija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infrastruktura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fizički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objekti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) od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drugih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nematerijalna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kultura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–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rituali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običaji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institucije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da to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uvjetuje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prilagodbu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tih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drugih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dijelova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koji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“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kulturalno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kasne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”.</a:t>
            </a:r>
          </a:p>
          <a:p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Ova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teorija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“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hrani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”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ideju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solidFill>
                  <a:schemeClr val="accent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tehnološkog</a:t>
            </a:r>
            <a:r>
              <a:rPr lang="en-GB" dirty="0">
                <a:solidFill>
                  <a:schemeClr val="accent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solidFill>
                  <a:schemeClr val="accent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determinizma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! </a:t>
            </a:r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endParaRPr lang="en-GB" sz="28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endParaRPr lang="en-GB" sz="28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98352" y="1825625"/>
            <a:ext cx="29299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AUTOMATIZIRANI ALGORITAM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Ključni</a:t>
            </a:r>
            <a:r>
              <a:rPr lang="en-GB" dirty="0" smtClean="0"/>
              <a:t> </a:t>
            </a:r>
            <a:r>
              <a:rPr lang="en-GB" dirty="0" err="1"/>
              <a:t>aspekat</a:t>
            </a:r>
            <a:r>
              <a:rPr lang="en-GB" dirty="0"/>
              <a:t> </a:t>
            </a:r>
            <a:r>
              <a:rPr lang="en-GB" dirty="0" err="1"/>
              <a:t>algoritama</a:t>
            </a:r>
            <a:r>
              <a:rPr lang="en-GB" dirty="0"/>
              <a:t> je </a:t>
            </a:r>
            <a:r>
              <a:rPr lang="en-GB" dirty="0" smtClean="0"/>
              <a:t>da </a:t>
            </a:r>
            <a:r>
              <a:rPr lang="en-GB" dirty="0" err="1"/>
              <a:t>mogu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automatizirani</a:t>
            </a:r>
            <a:r>
              <a:rPr lang="en-GB" dirty="0"/>
              <a:t> </a:t>
            </a:r>
            <a:r>
              <a:rPr lang="en-GB" dirty="0" err="1"/>
              <a:t>odnosno</a:t>
            </a:r>
            <a:r>
              <a:rPr lang="en-GB" dirty="0"/>
              <a:t> </a:t>
            </a:r>
            <a:r>
              <a:rPr lang="en-GB" dirty="0" err="1"/>
              <a:t>sistematizirano</a:t>
            </a:r>
            <a:r>
              <a:rPr lang="en-GB" dirty="0"/>
              <a:t> </a:t>
            </a:r>
            <a:r>
              <a:rPr lang="en-GB" dirty="0" err="1"/>
              <a:t>izvršavani</a:t>
            </a:r>
            <a:r>
              <a:rPr lang="en-GB" dirty="0"/>
              <a:t> u </a:t>
            </a:r>
            <a:r>
              <a:rPr lang="en-GB" dirty="0" err="1"/>
              <a:t>mnogo</a:t>
            </a:r>
            <a:r>
              <a:rPr lang="en-GB" dirty="0"/>
              <a:t> </a:t>
            </a:r>
            <a:r>
              <a:rPr lang="en-GB" dirty="0" err="1"/>
              <a:t>većoj</a:t>
            </a:r>
            <a:r>
              <a:rPr lang="en-GB" dirty="0"/>
              <a:t> </a:t>
            </a:r>
            <a:r>
              <a:rPr lang="en-GB" dirty="0" err="1"/>
              <a:t>brzini</a:t>
            </a:r>
            <a:r>
              <a:rPr lang="en-GB" dirty="0"/>
              <a:t> </a:t>
            </a:r>
            <a:r>
              <a:rPr lang="en-GB" dirty="0" err="1"/>
              <a:t>nego</a:t>
            </a:r>
            <a:r>
              <a:rPr lang="en-GB" dirty="0"/>
              <a:t> je to u </a:t>
            </a:r>
            <a:r>
              <a:rPr lang="en-GB" dirty="0" err="1"/>
              <a:t>stanju</a:t>
            </a:r>
            <a:r>
              <a:rPr lang="en-GB" dirty="0"/>
              <a:t> </a:t>
            </a:r>
            <a:r>
              <a:rPr lang="en-GB" dirty="0" err="1"/>
              <a:t>uraditi</a:t>
            </a:r>
            <a:r>
              <a:rPr lang="en-GB" dirty="0"/>
              <a:t> </a:t>
            </a:r>
            <a:r>
              <a:rPr lang="en-GB" dirty="0" err="1"/>
              <a:t>čovjek</a:t>
            </a:r>
            <a:endParaRPr lang="en-GB" dirty="0"/>
          </a:p>
          <a:p>
            <a:r>
              <a:rPr lang="en-GB" dirty="0" err="1"/>
              <a:t>Ovaj</a:t>
            </a:r>
            <a:r>
              <a:rPr lang="en-GB" dirty="0"/>
              <a:t> </a:t>
            </a:r>
            <a:r>
              <a:rPr lang="en-GB" dirty="0" err="1"/>
              <a:t>proces</a:t>
            </a:r>
            <a:r>
              <a:rPr lang="en-GB" dirty="0"/>
              <a:t> de facto </a:t>
            </a:r>
            <a:r>
              <a:rPr lang="en-GB" dirty="0" err="1"/>
              <a:t>znači</a:t>
            </a:r>
            <a:r>
              <a:rPr lang="en-GB" dirty="0"/>
              <a:t> </a:t>
            </a:r>
            <a:r>
              <a:rPr lang="en-GB" dirty="0" err="1"/>
              <a:t>mašinsko</a:t>
            </a:r>
            <a:r>
              <a:rPr lang="en-GB" dirty="0"/>
              <a:t> </a:t>
            </a:r>
            <a:r>
              <a:rPr lang="en-GB" dirty="0" err="1"/>
              <a:t>imitiranje</a:t>
            </a:r>
            <a:r>
              <a:rPr lang="en-GB" dirty="0"/>
              <a:t> </a:t>
            </a:r>
            <a:r>
              <a:rPr lang="en-GB" dirty="0" err="1"/>
              <a:t>funkcija</a:t>
            </a:r>
            <a:r>
              <a:rPr lang="en-GB" dirty="0"/>
              <a:t> </a:t>
            </a:r>
            <a:r>
              <a:rPr lang="en-GB" dirty="0" err="1"/>
              <a:t>ljudskog</a:t>
            </a:r>
            <a:r>
              <a:rPr lang="en-GB" dirty="0"/>
              <a:t> </a:t>
            </a:r>
            <a:r>
              <a:rPr lang="en-GB" dirty="0" err="1"/>
              <a:t>mozga</a:t>
            </a:r>
            <a:r>
              <a:rPr lang="en-GB" dirty="0"/>
              <a:t>, </a:t>
            </a:r>
            <a:r>
              <a:rPr lang="en-GB" dirty="0" err="1"/>
              <a:t>sposobnosti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osobenosti</a:t>
            </a:r>
            <a:r>
              <a:rPr lang="en-GB" dirty="0"/>
              <a:t> </a:t>
            </a:r>
            <a:r>
              <a:rPr lang="en-GB" dirty="0" err="1"/>
              <a:t>ljudske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koju</a:t>
            </a:r>
            <a:r>
              <a:rPr lang="en-GB" dirty="0"/>
              <a:t> </a:t>
            </a:r>
            <a:r>
              <a:rPr lang="en-GB" dirty="0" err="1"/>
              <a:t>zovemo</a:t>
            </a:r>
            <a:r>
              <a:rPr lang="en-GB" dirty="0"/>
              <a:t> </a:t>
            </a:r>
            <a:r>
              <a:rPr lang="en-GB" dirty="0" err="1" smtClean="0"/>
              <a:t>inteligencijom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US" dirty="0" err="1" smtClean="0">
                <a:solidFill>
                  <a:srgbClr val="FFFF00"/>
                </a:solidFill>
              </a:rPr>
              <a:t>Jedan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od </a:t>
            </a:r>
            <a:r>
              <a:rPr lang="en-US" dirty="0" err="1" smtClean="0">
                <a:solidFill>
                  <a:srgbClr val="FFFF00"/>
                </a:solidFill>
              </a:rPr>
              <a:t>najvećih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problema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algoritamskog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odlučivanja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jeste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što</a:t>
            </a:r>
            <a:r>
              <a:rPr lang="en-US" dirty="0" smtClean="0">
                <a:solidFill>
                  <a:srgbClr val="FFFF00"/>
                </a:solidFill>
              </a:rPr>
              <a:t> je </a:t>
            </a:r>
            <a:r>
              <a:rPr lang="en-US" dirty="0" err="1" smtClean="0">
                <a:solidFill>
                  <a:srgbClr val="FFFF00"/>
                </a:solidFill>
              </a:rPr>
              <a:t>iznimno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teško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razlikovati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koji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izvori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informacija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podaci</a:t>
            </a:r>
            <a:r>
              <a:rPr lang="en-US" dirty="0" smtClean="0">
                <a:solidFill>
                  <a:srgbClr val="FFFF00"/>
                </a:solidFill>
              </a:rPr>
              <a:t>) </a:t>
            </a:r>
            <a:r>
              <a:rPr lang="en-US" dirty="0" err="1" smtClean="0">
                <a:solidFill>
                  <a:srgbClr val="FFFF00"/>
                </a:solidFill>
              </a:rPr>
              <a:t>prikupljeni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i</a:t>
            </a:r>
            <a:r>
              <a:rPr lang="en-US" dirty="0" smtClean="0">
                <a:solidFill>
                  <a:srgbClr val="FFFF00"/>
                </a:solidFill>
              </a:rPr>
              <a:t> u </a:t>
            </a:r>
            <a:r>
              <a:rPr lang="en-US" dirty="0" err="1" smtClean="0">
                <a:solidFill>
                  <a:srgbClr val="FFFF00"/>
                </a:solidFill>
              </a:rPr>
              <a:t>kojim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kontekstima</a:t>
            </a:r>
            <a:r>
              <a:rPr lang="en-US" dirty="0" smtClean="0">
                <a:solidFill>
                  <a:srgbClr val="FFFF00"/>
                </a:solidFill>
              </a:rPr>
              <a:t>)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u </a:t>
            </a:r>
            <a:r>
              <a:rPr lang="en-US" dirty="0" err="1" smtClean="0">
                <a:solidFill>
                  <a:srgbClr val="FFFF00"/>
                </a:solidFill>
              </a:rPr>
              <a:t>koju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su</a:t>
            </a:r>
            <a:r>
              <a:rPr lang="en-US" dirty="0" smtClean="0">
                <a:solidFill>
                  <a:srgbClr val="FFFF00"/>
                </a:solidFill>
              </a:rPr>
              <a:t> se </a:t>
            </a:r>
            <a:r>
              <a:rPr lang="en-US" dirty="0" err="1" smtClean="0">
                <a:solidFill>
                  <a:srgbClr val="FFFF00"/>
                </a:solidFill>
              </a:rPr>
              <a:t>svrhu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koristili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kako</a:t>
            </a:r>
            <a:r>
              <a:rPr lang="en-US" dirty="0" smtClean="0">
                <a:solidFill>
                  <a:srgbClr val="FFFF00"/>
                </a:solidFill>
              </a:rPr>
              <a:t> bi se </a:t>
            </a:r>
            <a:r>
              <a:rPr lang="en-US" dirty="0" err="1" smtClean="0">
                <a:solidFill>
                  <a:srgbClr val="FFFF00"/>
                </a:solidFill>
              </a:rPr>
              <a:t>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osnovu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njih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kreirala</a:t>
            </a:r>
            <a:r>
              <a:rPr lang="en-US" dirty="0" smtClean="0">
                <a:solidFill>
                  <a:srgbClr val="FFFF00"/>
                </a:solidFill>
              </a:rPr>
              <a:t> “</a:t>
            </a:r>
            <a:r>
              <a:rPr lang="en-US" dirty="0" err="1" smtClean="0">
                <a:solidFill>
                  <a:srgbClr val="FFFF00"/>
                </a:solidFill>
              </a:rPr>
              <a:t>informirana</a:t>
            </a:r>
            <a:r>
              <a:rPr lang="en-US" dirty="0" smtClean="0">
                <a:solidFill>
                  <a:srgbClr val="FFFF00"/>
                </a:solidFill>
              </a:rPr>
              <a:t>” </a:t>
            </a:r>
            <a:r>
              <a:rPr lang="en-US" dirty="0" err="1" smtClean="0">
                <a:solidFill>
                  <a:srgbClr val="FFFF00"/>
                </a:solidFill>
              </a:rPr>
              <a:t>odluka</a:t>
            </a:r>
            <a:r>
              <a:rPr lang="en-US" dirty="0" smtClean="0">
                <a:solidFill>
                  <a:srgbClr val="FFFF00"/>
                </a:solidFill>
              </a:rPr>
              <a:t> (</a:t>
            </a:r>
            <a:r>
              <a:rPr lang="en-US" dirty="0" err="1" smtClean="0">
                <a:solidFill>
                  <a:srgbClr val="FFFF00"/>
                </a:solidFill>
              </a:rPr>
              <a:t>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koji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način</a:t>
            </a:r>
            <a:r>
              <a:rPr lang="en-US" dirty="0" smtClean="0">
                <a:solidFill>
                  <a:srgbClr val="FFFF00"/>
                </a:solidFill>
              </a:rPr>
              <a:t> je </a:t>
            </a:r>
            <a:r>
              <a:rPr lang="en-US" dirty="0" err="1" smtClean="0">
                <a:solidFill>
                  <a:srgbClr val="FFFF00"/>
                </a:solidFill>
              </a:rPr>
              <a:t>mašina</a:t>
            </a:r>
            <a:r>
              <a:rPr lang="en-US" dirty="0" smtClean="0">
                <a:solidFill>
                  <a:srgbClr val="FFFF00"/>
                </a:solidFill>
              </a:rPr>
              <a:t> “</a:t>
            </a:r>
            <a:r>
              <a:rPr lang="en-US" dirty="0" err="1" smtClean="0">
                <a:solidFill>
                  <a:srgbClr val="FFFF00"/>
                </a:solidFill>
              </a:rPr>
              <a:t>učila</a:t>
            </a:r>
            <a:r>
              <a:rPr lang="en-US" dirty="0" smtClean="0">
                <a:solidFill>
                  <a:srgbClr val="FFFF00"/>
                </a:solidFill>
              </a:rPr>
              <a:t>”)!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8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NEPROZIRNI I DISKRIMINATORNI ALGORITMI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0172" y="1825625"/>
            <a:ext cx="4217656" cy="43513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404638"/>
            <a:ext cx="5181600" cy="31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5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Algoritamska</a:t>
            </a:r>
            <a:r>
              <a:rPr lang="en-GB" dirty="0" smtClean="0"/>
              <a:t> </a:t>
            </a:r>
            <a:r>
              <a:rPr lang="en-GB" dirty="0" err="1" smtClean="0"/>
              <a:t>pristranost</a:t>
            </a:r>
            <a:r>
              <a:rPr lang="en-GB" dirty="0" smtClean="0"/>
              <a:t>: </a:t>
            </a:r>
            <a:r>
              <a:rPr lang="en-GB" dirty="0" err="1" smtClean="0"/>
              <a:t>bilind</a:t>
            </a:r>
            <a:r>
              <a:rPr lang="en-GB" dirty="0" smtClean="0"/>
              <a:t> spots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 smtClean="0"/>
              <a:t>Dizajniranje</a:t>
            </a:r>
            <a:r>
              <a:rPr lang="en-GB" dirty="0" smtClean="0"/>
              <a:t> </a:t>
            </a:r>
            <a:r>
              <a:rPr lang="en-GB" dirty="0" err="1" smtClean="0"/>
              <a:t>algoritama</a:t>
            </a:r>
            <a:r>
              <a:rPr lang="en-GB" dirty="0" smtClean="0"/>
              <a:t> je </a:t>
            </a:r>
            <a:r>
              <a:rPr lang="en-GB" dirty="0" err="1" smtClean="0"/>
              <a:t>bazirano</a:t>
            </a:r>
            <a:r>
              <a:rPr lang="en-GB" dirty="0" smtClean="0"/>
              <a:t> </a:t>
            </a:r>
            <a:r>
              <a:rPr lang="en-GB" dirty="0" err="1" smtClean="0"/>
              <a:t>na</a:t>
            </a:r>
            <a:r>
              <a:rPr lang="en-GB" dirty="0" smtClean="0"/>
              <a:t> </a:t>
            </a:r>
            <a:r>
              <a:rPr lang="en-GB" dirty="0" err="1" smtClean="0"/>
              <a:t>odlučivanju</a:t>
            </a:r>
            <a:r>
              <a:rPr lang="en-GB" dirty="0" smtClean="0"/>
              <a:t> </a:t>
            </a:r>
            <a:r>
              <a:rPr lang="en-GB" dirty="0" err="1" smtClean="0"/>
              <a:t>koji</a:t>
            </a:r>
            <a:r>
              <a:rPr lang="en-GB" dirty="0" smtClean="0"/>
              <a:t> </a:t>
            </a:r>
            <a:r>
              <a:rPr lang="en-GB" dirty="0" err="1" smtClean="0"/>
              <a:t>će</a:t>
            </a:r>
            <a:r>
              <a:rPr lang="en-GB" dirty="0" smtClean="0"/>
              <a:t> se </a:t>
            </a:r>
            <a:r>
              <a:rPr lang="en-GB" dirty="0" err="1" smtClean="0"/>
              <a:t>skup</a:t>
            </a:r>
            <a:r>
              <a:rPr lang="en-GB" dirty="0" smtClean="0"/>
              <a:t> </a:t>
            </a:r>
            <a:r>
              <a:rPr lang="en-GB" dirty="0" err="1" smtClean="0"/>
              <a:t>podataka</a:t>
            </a:r>
            <a:r>
              <a:rPr lang="en-GB" dirty="0" smtClean="0"/>
              <a:t> </a:t>
            </a:r>
            <a:r>
              <a:rPr lang="en-GB" dirty="0" err="1" smtClean="0"/>
              <a:t>uključiti</a:t>
            </a:r>
            <a:r>
              <a:rPr lang="en-GB" dirty="0" smtClean="0"/>
              <a:t>/</a:t>
            </a:r>
            <a:r>
              <a:rPr lang="en-GB" dirty="0" err="1" smtClean="0"/>
              <a:t>isključiti</a:t>
            </a:r>
            <a:r>
              <a:rPr lang="en-GB" dirty="0" smtClean="0"/>
              <a:t>.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err="1" smtClean="0"/>
              <a:t>Algoritamski</a:t>
            </a:r>
            <a:r>
              <a:rPr lang="en-GB" dirty="0" smtClean="0"/>
              <a:t> </a:t>
            </a:r>
            <a:r>
              <a:rPr lang="en-GB" dirty="0" err="1" smtClean="0"/>
              <a:t>modeli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automatizirano</a:t>
            </a:r>
            <a:r>
              <a:rPr lang="en-GB" dirty="0" smtClean="0"/>
              <a:t> </a:t>
            </a:r>
            <a:r>
              <a:rPr lang="en-GB" dirty="0" err="1" smtClean="0"/>
              <a:t>odlučivanje</a:t>
            </a:r>
            <a:r>
              <a:rPr lang="en-GB" dirty="0" smtClean="0"/>
              <a:t> </a:t>
            </a:r>
            <a:r>
              <a:rPr lang="en-GB" dirty="0" err="1" smtClean="0"/>
              <a:t>sadrže</a:t>
            </a:r>
            <a:r>
              <a:rPr lang="en-GB" dirty="0" smtClean="0"/>
              <a:t> “</a:t>
            </a:r>
            <a:r>
              <a:rPr lang="en-GB" dirty="0" err="1" smtClean="0"/>
              <a:t>slijepe</a:t>
            </a:r>
            <a:r>
              <a:rPr lang="en-GB" dirty="0" smtClean="0"/>
              <a:t> </a:t>
            </a:r>
            <a:r>
              <a:rPr lang="en-GB" dirty="0" err="1" smtClean="0"/>
              <a:t>tačke</a:t>
            </a:r>
            <a:r>
              <a:rPr lang="en-GB" dirty="0" smtClean="0"/>
              <a:t>” </a:t>
            </a:r>
            <a:r>
              <a:rPr lang="en-GB" dirty="0" err="1" smtClean="0"/>
              <a:t>koje</a:t>
            </a:r>
            <a:r>
              <a:rPr lang="en-GB" dirty="0" smtClean="0"/>
              <a:t> </a:t>
            </a:r>
            <a:r>
              <a:rPr lang="en-GB" dirty="0" err="1" smtClean="0"/>
              <a:t>reflektiraju</a:t>
            </a:r>
            <a:r>
              <a:rPr lang="en-GB" dirty="0" smtClean="0"/>
              <a:t> </a:t>
            </a:r>
            <a:r>
              <a:rPr lang="en-GB" dirty="0" err="1" smtClean="0"/>
              <a:t>odluke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/</a:t>
            </a:r>
            <a:r>
              <a:rPr lang="en-GB" dirty="0" err="1" smtClean="0"/>
              <a:t>ili</a:t>
            </a:r>
            <a:r>
              <a:rPr lang="en-GB" dirty="0" smtClean="0"/>
              <a:t> </a:t>
            </a:r>
            <a:r>
              <a:rPr lang="en-GB" dirty="0" err="1" smtClean="0"/>
              <a:t>prioritete</a:t>
            </a:r>
            <a:r>
              <a:rPr lang="en-GB" dirty="0" smtClean="0"/>
              <a:t> </a:t>
            </a:r>
            <a:r>
              <a:rPr lang="en-GB" dirty="0" err="1" smtClean="0"/>
              <a:t>svoji</a:t>
            </a:r>
            <a:r>
              <a:rPr lang="en-GB" dirty="0" smtClean="0"/>
              <a:t> </a:t>
            </a:r>
            <a:r>
              <a:rPr lang="en-GB" dirty="0" err="1" smtClean="0"/>
              <a:t>tvoraca</a:t>
            </a:r>
            <a:r>
              <a:rPr lang="en-GB" dirty="0" smtClean="0"/>
              <a:t> </a:t>
            </a:r>
            <a:r>
              <a:rPr lang="en-GB" dirty="0"/>
              <a:t>(O’Neil, 2016</a:t>
            </a:r>
            <a:r>
              <a:rPr lang="en-GB" dirty="0" smtClean="0"/>
              <a:t>).</a:t>
            </a:r>
          </a:p>
          <a:p>
            <a:endParaRPr lang="en-GB" dirty="0"/>
          </a:p>
          <a:p>
            <a:r>
              <a:rPr lang="en-GB" dirty="0"/>
              <a:t>The most famous example occurred in 2015, when Google was forced to apologize after its new photo app </a:t>
            </a:r>
            <a:r>
              <a:rPr lang="en-GB" dirty="0" err="1"/>
              <a:t>labeled</a:t>
            </a:r>
            <a:r>
              <a:rPr lang="en-GB" dirty="0"/>
              <a:t> two black people as “gorillas</a:t>
            </a:r>
            <a:r>
              <a:rPr lang="en-GB" dirty="0" smtClean="0"/>
              <a:t>.”</a:t>
            </a:r>
          </a:p>
          <a:p>
            <a:pPr lvl="1"/>
            <a:r>
              <a:rPr lang="en-GB" dirty="0" err="1">
                <a:solidFill>
                  <a:srgbClr val="FFFF00"/>
                </a:solidFill>
              </a:rPr>
              <a:t>a</a:t>
            </a:r>
            <a:r>
              <a:rPr lang="en-GB" dirty="0" err="1" smtClean="0">
                <a:solidFill>
                  <a:srgbClr val="FFFF00"/>
                </a:solidFill>
              </a:rPr>
              <a:t>lgoritam</a:t>
            </a:r>
            <a:r>
              <a:rPr lang="en-GB" dirty="0" smtClean="0">
                <a:solidFill>
                  <a:srgbClr val="FFFF00"/>
                </a:solidFill>
              </a:rPr>
              <a:t> “</a:t>
            </a:r>
            <a:r>
              <a:rPr lang="en-GB" dirty="0" err="1" smtClean="0">
                <a:solidFill>
                  <a:srgbClr val="FFFF00"/>
                </a:solidFill>
              </a:rPr>
              <a:t>treniran</a:t>
            </a:r>
            <a:r>
              <a:rPr lang="en-GB" dirty="0" smtClean="0">
                <a:solidFill>
                  <a:srgbClr val="FFFF00"/>
                </a:solidFill>
              </a:rPr>
              <a:t>” </a:t>
            </a:r>
            <a:r>
              <a:rPr lang="en-GB" dirty="0" err="1" smtClean="0">
                <a:solidFill>
                  <a:srgbClr val="FFFF00"/>
                </a:solidFill>
              </a:rPr>
              <a:t>na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rasističkim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 err="1" smtClean="0">
                <a:solidFill>
                  <a:srgbClr val="FFFF00"/>
                </a:solidFill>
              </a:rPr>
              <a:t>tagovima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9540" y="1579632"/>
            <a:ext cx="5676877" cy="47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39"/>
            <a:ext cx="12192000" cy="6858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33117" y="2027208"/>
            <a:ext cx="2648309" cy="3976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The training dataset is a </a:t>
            </a:r>
            <a:r>
              <a:rPr lang="en-US" sz="2400" b="1" dirty="0">
                <a:solidFill>
                  <a:schemeClr val="tx1"/>
                </a:solidFill>
              </a:rPr>
              <a:t>cultural construct,</a:t>
            </a:r>
            <a:r>
              <a:rPr lang="en-US" sz="2400" dirty="0">
                <a:solidFill>
                  <a:schemeClr val="tx1"/>
                </a:solidFill>
              </a:rPr>
              <a:t> not just a technical one</a:t>
            </a:r>
            <a:r>
              <a:rPr lang="bs-Latn-BA" sz="24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99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579" y="1801312"/>
            <a:ext cx="4762500" cy="3638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31" y="275247"/>
            <a:ext cx="5273864" cy="62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ALGORITAMSKA KULTURA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6045" y="1825625"/>
            <a:ext cx="5969480" cy="4351338"/>
          </a:xfrm>
        </p:spPr>
        <p:txBody>
          <a:bodyPr/>
          <a:lstStyle/>
          <a:p>
            <a:pPr lvl="1"/>
            <a:r>
              <a:rPr lang="hr-BA" dirty="0"/>
              <a:t>Algoritmi smanjuju “informacijsko prezasićenje” / filtriranje: from big data to small data</a:t>
            </a:r>
          </a:p>
          <a:p>
            <a:pPr lvl="1"/>
            <a:r>
              <a:rPr lang="hr-BA" dirty="0">
                <a:solidFill>
                  <a:srgbClr val="FF0000"/>
                </a:solidFill>
              </a:rPr>
              <a:t>Problem nije u filtriranju već u netransparentnosti i koncentraciji moći (koja ide uz privilegirani status big tech kompanija</a:t>
            </a:r>
            <a:r>
              <a:rPr lang="hr-BA" dirty="0" smtClean="0">
                <a:solidFill>
                  <a:srgbClr val="FF0000"/>
                </a:solidFill>
              </a:rPr>
              <a:t>)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endParaRPr lang="hr-BA" dirty="0">
              <a:solidFill>
                <a:srgbClr val="FF0000"/>
              </a:solidFill>
            </a:endParaRPr>
          </a:p>
          <a:p>
            <a:pPr lvl="1"/>
            <a:r>
              <a:rPr lang="hr-BA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Algoritmi proizvode pažnju </a:t>
            </a:r>
            <a:r>
              <a:rPr lang="hr-BA" dirty="0" smtClean="0"/>
              <a:t>(onaj ko kontrolira algoritme kontrolira pažnju) / proces je teško detektirati jer je nevidljiv</a:t>
            </a:r>
            <a:r>
              <a:rPr lang="en-GB" dirty="0" smtClean="0"/>
              <a:t>.</a:t>
            </a:r>
            <a:endParaRPr lang="hr-BA" dirty="0" smtClean="0"/>
          </a:p>
          <a:p>
            <a:pPr lvl="1"/>
            <a:endParaRPr lang="hr-B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69015" y="2344873"/>
            <a:ext cx="5181600" cy="29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bs-Latn-BA" sz="3600" b="1" dirty="0">
                <a:solidFill>
                  <a:srgbClr val="FF0000"/>
                </a:solidFill>
              </a:rPr>
              <a:t>NEVIDLJIVA RUKA ALGORITAMA</a:t>
            </a:r>
            <a:r>
              <a:rPr lang="bs-Latn-BA" dirty="0" smtClean="0">
                <a:solidFill>
                  <a:srgbClr val="FF0000"/>
                </a:solidFill>
              </a:rPr>
              <a:t/>
            </a:r>
            <a:br>
              <a:rPr lang="bs-Latn-BA" dirty="0" smtClean="0">
                <a:solidFill>
                  <a:srgbClr val="FF0000"/>
                </a:solidFill>
              </a:rPr>
            </a:br>
            <a:endParaRPr lang="hr-BA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bs-Latn-BA" b="1" dirty="0" smtClean="0">
              <a:solidFill>
                <a:srgbClr val="0070C0"/>
              </a:solidFill>
            </a:endParaRPr>
          </a:p>
          <a:p>
            <a:endParaRPr lang="bs-Latn-BA" b="1" dirty="0" smtClean="0">
              <a:solidFill>
                <a:srgbClr val="0070C0"/>
              </a:solidFill>
            </a:endParaRPr>
          </a:p>
          <a:p>
            <a:r>
              <a:rPr lang="bs-Latn-BA" b="1" dirty="0" smtClean="0">
                <a:solidFill>
                  <a:srgbClr val="0070C0"/>
                </a:solidFill>
              </a:rPr>
              <a:t>Facebook</a:t>
            </a:r>
            <a:r>
              <a:rPr lang="bs-Latn-BA" b="1" dirty="0" smtClean="0"/>
              <a:t> </a:t>
            </a:r>
            <a:r>
              <a:rPr lang="bs-Latn-BA" dirty="0" smtClean="0"/>
              <a:t>definira ko smo; </a:t>
            </a:r>
          </a:p>
          <a:p>
            <a:r>
              <a:rPr lang="bs-Latn-BA" b="1" dirty="0" smtClean="0">
                <a:solidFill>
                  <a:srgbClr val="7030A0"/>
                </a:solidFill>
              </a:rPr>
              <a:t>Amazon</a:t>
            </a:r>
            <a:r>
              <a:rPr lang="bs-Latn-BA" b="1" dirty="0" smtClean="0"/>
              <a:t> </a:t>
            </a:r>
            <a:r>
              <a:rPr lang="bs-Latn-BA" dirty="0" smtClean="0"/>
              <a:t>definira što želimo;</a:t>
            </a:r>
          </a:p>
          <a:p>
            <a:r>
              <a:rPr lang="bs-Latn-BA" b="1" dirty="0" smtClean="0">
                <a:solidFill>
                  <a:srgbClr val="00B050"/>
                </a:solidFill>
              </a:rPr>
              <a:t>Google</a:t>
            </a:r>
            <a:r>
              <a:rPr lang="bs-Latn-BA" b="1" dirty="0" smtClean="0"/>
              <a:t> </a:t>
            </a:r>
            <a:r>
              <a:rPr lang="bs-Latn-BA" dirty="0" smtClean="0"/>
              <a:t>definira što mislimo;</a:t>
            </a:r>
          </a:p>
          <a:p>
            <a:pPr>
              <a:buNone/>
            </a:pPr>
            <a:endParaRPr lang="bs-Latn-BA" dirty="0" smtClean="0"/>
          </a:p>
          <a:p>
            <a:endParaRPr lang="hr-BA" dirty="0"/>
          </a:p>
        </p:txBody>
      </p:sp>
      <p:pic>
        <p:nvPicPr>
          <p:cNvPr id="5" name="Content Placeholder 3" descr="weaponsmath-r4-6-0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0314" y="2643182"/>
            <a:ext cx="4038600" cy="3071050"/>
          </a:xfrm>
        </p:spPr>
      </p:pic>
    </p:spTree>
    <p:extLst>
      <p:ext uri="{BB962C8B-B14F-4D97-AF65-F5344CB8AC3E}">
        <p14:creationId xmlns:p14="http://schemas.microsoft.com/office/powerpoint/2010/main" val="256738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PLATFORMSKI KAPITALIZAM</a:t>
            </a:r>
            <a:br>
              <a:rPr lang="en-GB" dirty="0" smtClean="0"/>
            </a:br>
            <a:endParaRPr lang="bs-Latn-B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BA" b="1" dirty="0"/>
              <a:t>Ironija “digitalnog stanja”: decentralizirana infrastruktura informacijskog upravljanja omogućava najcentraliziranije sisteme upravljanja pažnjom u ljudskoj povijesti. </a:t>
            </a:r>
            <a:endParaRPr lang="en-GB" b="1" dirty="0"/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Amplifikacija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podjela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polarizacija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bs-Latn-BA" dirty="0" smtClean="0">
              <a:solidFill>
                <a:srgbClr val="FF0000"/>
              </a:solidFill>
            </a:endParaRPr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Ojačavanje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kognitivne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pristranosti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bs-Latn-BA" dirty="0" smtClean="0">
                <a:solidFill>
                  <a:srgbClr val="FF0000"/>
                </a:solidFill>
              </a:rPr>
              <a:t>(filter bubbles / echo chambers)</a:t>
            </a:r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Algoritamska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diskriminacija</a:t>
            </a:r>
            <a:r>
              <a:rPr lang="en-GB" dirty="0" smtClean="0">
                <a:solidFill>
                  <a:srgbClr val="FF0000"/>
                </a:solidFill>
              </a:rPr>
              <a:t>/</a:t>
            </a:r>
            <a:r>
              <a:rPr lang="en-GB" dirty="0" err="1" smtClean="0">
                <a:solidFill>
                  <a:srgbClr val="FF0000"/>
                </a:solidFill>
              </a:rPr>
              <a:t>pristranost</a:t>
            </a:r>
            <a:endParaRPr lang="bs-Latn-BA" dirty="0" smtClean="0">
              <a:solidFill>
                <a:srgbClr val="FF0000"/>
              </a:solidFill>
            </a:endParaRPr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Monopolizacija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pažnje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indeksiranje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mjerenje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akcija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ponašanja</a:t>
            </a:r>
            <a:r>
              <a:rPr lang="en-GB" dirty="0" smtClean="0">
                <a:solidFill>
                  <a:srgbClr val="FF0000"/>
                </a:solidFill>
              </a:rPr>
              <a:t> – </a:t>
            </a:r>
            <a:r>
              <a:rPr lang="en-GB" dirty="0" err="1" smtClean="0">
                <a:solidFill>
                  <a:srgbClr val="FF0000"/>
                </a:solidFill>
              </a:rPr>
              <a:t>prikupljanje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metapodataka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bs-Latn-BA" dirty="0" smtClean="0">
              <a:solidFill>
                <a:srgbClr val="FF0000"/>
              </a:solidFill>
            </a:endParaRPr>
          </a:p>
          <a:p>
            <a:pPr lvl="1"/>
            <a:r>
              <a:rPr lang="en-GB" dirty="0" err="1" smtClean="0">
                <a:solidFill>
                  <a:srgbClr val="FF0000"/>
                </a:solidFill>
              </a:rPr>
              <a:t>Matrice</a:t>
            </a:r>
            <a:r>
              <a:rPr lang="en-GB" dirty="0" smtClean="0">
                <a:solidFill>
                  <a:srgbClr val="FF0000"/>
                </a:solidFill>
              </a:rPr>
              <a:t> (</a:t>
            </a:r>
            <a:r>
              <a:rPr lang="en-GB" dirty="0" err="1" smtClean="0">
                <a:solidFill>
                  <a:srgbClr val="FF0000"/>
                </a:solidFill>
              </a:rPr>
              <a:t>modeli</a:t>
            </a:r>
            <a:r>
              <a:rPr lang="en-GB" dirty="0" smtClean="0">
                <a:solidFill>
                  <a:srgbClr val="FF0000"/>
                </a:solidFill>
              </a:rPr>
              <a:t>, patterns)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anomalije</a:t>
            </a:r>
            <a:endParaRPr lang="bs-Latn-BA" dirty="0" smtClean="0">
              <a:solidFill>
                <a:srgbClr val="FF0000"/>
              </a:solidFill>
            </a:endParaRPr>
          </a:p>
          <a:p>
            <a:pPr lvl="1"/>
            <a:r>
              <a:rPr lang="hr-HR" b="1" dirty="0">
                <a:solidFill>
                  <a:srgbClr val="FF0000"/>
                </a:solidFill>
              </a:rPr>
              <a:t>Novi oblik eksploatacije koji se temelji na neravnopravnoj razmjeni informacija</a:t>
            </a:r>
            <a:r>
              <a:rPr lang="hr-HR" b="1" dirty="0" smtClean="0">
                <a:solidFill>
                  <a:srgbClr val="FF0000"/>
                </a:solidFill>
              </a:rPr>
              <a:t>.</a:t>
            </a:r>
            <a:endParaRPr lang="en-GB" b="1" dirty="0" smtClean="0">
              <a:solidFill>
                <a:srgbClr val="FF0000"/>
              </a:solidFill>
            </a:endParaRP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DIGITALNI RAD</a:t>
            </a:r>
          </a:p>
          <a:p>
            <a:pPr lvl="1"/>
            <a:endParaRPr lang="en-GB" b="1" dirty="0"/>
          </a:p>
          <a:p>
            <a:pPr lvl="1"/>
            <a:endParaRPr lang="bs-Latn-BA" dirty="0" smtClean="0"/>
          </a:p>
          <a:p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val="21866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/>
              <a:t>O transformaciji kapitala u vektor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675" y="2453481"/>
            <a:ext cx="59626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 smtClean="0"/>
              <a:t/>
            </a:r>
            <a:br>
              <a:rPr lang="hr-BA" dirty="0" smtClean="0"/>
            </a:br>
            <a:r>
              <a:rPr lang="hr-BA" dirty="0" smtClean="0"/>
              <a:t>BIG DATA “ekstrakcionizam”</a:t>
            </a:r>
            <a:r>
              <a:rPr lang="en-GB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hr-BA" dirty="0" smtClean="0"/>
              <a:t>Ključna razlika između AI sistema i drugih potrošačkih tehnologija je u tome što se one oslanjaju na </a:t>
            </a:r>
            <a:r>
              <a:rPr lang="hr-BA" dirty="0" smtClean="0">
                <a:solidFill>
                  <a:srgbClr val="FF0000"/>
                </a:solidFill>
              </a:rPr>
              <a:t>ŽIVI KAPITAL</a:t>
            </a:r>
            <a:r>
              <a:rPr lang="hr-BA" b="1" dirty="0" smtClean="0"/>
              <a:t> </a:t>
            </a:r>
          </a:p>
          <a:p>
            <a:r>
              <a:rPr lang="hr-BA" b="1" dirty="0" smtClean="0"/>
              <a:t>“neprekidni društveni kapital”.  </a:t>
            </a:r>
            <a:r>
              <a:rPr lang="hr-BA" dirty="0" smtClean="0"/>
              <a:t>(M. Lazzarato)</a:t>
            </a:r>
            <a:endParaRPr lang="hr-BA" dirty="0" smtClean="0">
              <a:solidFill>
                <a:srgbClr val="FF0000"/>
              </a:solidFill>
            </a:endParaRPr>
          </a:p>
          <a:p>
            <a:pPr lvl="1"/>
            <a:r>
              <a:rPr lang="hr-BA" dirty="0" smtClean="0"/>
              <a:t>MI SMO SIMULATANO I:</a:t>
            </a:r>
          </a:p>
          <a:p>
            <a:pPr lvl="2"/>
            <a:r>
              <a:rPr lang="hr-BA" dirty="0" smtClean="0">
                <a:solidFill>
                  <a:srgbClr val="FFFF00"/>
                </a:solidFill>
              </a:rPr>
              <a:t>POTROŠAČI  (KORISNICI MEDIJA)</a:t>
            </a:r>
          </a:p>
          <a:p>
            <a:pPr lvl="2"/>
            <a:r>
              <a:rPr lang="hr-BA" dirty="0" smtClean="0">
                <a:solidFill>
                  <a:srgbClr val="FFFF00"/>
                </a:solidFill>
              </a:rPr>
              <a:t>IZVORI  (“TRENERI” NEURALNIH MREŽA)</a:t>
            </a:r>
          </a:p>
          <a:p>
            <a:pPr lvl="2"/>
            <a:r>
              <a:rPr lang="hr-BA" dirty="0" smtClean="0">
                <a:solidFill>
                  <a:srgbClr val="FFFF00"/>
                </a:solidFill>
              </a:rPr>
              <a:t>RADNICI (DIGITALNI RAD NEPLAĆEN)</a:t>
            </a:r>
          </a:p>
          <a:p>
            <a:pPr lvl="2"/>
            <a:r>
              <a:rPr lang="hr-BA" dirty="0" smtClean="0">
                <a:solidFill>
                  <a:srgbClr val="FFFF00"/>
                </a:solidFill>
              </a:rPr>
              <a:t>PROIZVOD</a:t>
            </a:r>
            <a:endParaRPr lang="en-GB" dirty="0" smtClean="0">
              <a:solidFill>
                <a:srgbClr val="FFFF00"/>
              </a:solidFill>
            </a:endParaRPr>
          </a:p>
          <a:p>
            <a:pPr lvl="2"/>
            <a:endParaRPr lang="en-GB" dirty="0">
              <a:solidFill>
                <a:srgbClr val="FFFF00"/>
              </a:solidFill>
            </a:endParaRPr>
          </a:p>
          <a:p>
            <a:pPr lvl="2"/>
            <a:r>
              <a:rPr lang="en-GB" sz="4400" dirty="0">
                <a:solidFill>
                  <a:schemeClr val="accent1"/>
                </a:solidFill>
              </a:rPr>
              <a:t>USER/RESOURCE/WORKER/PRODUCT</a:t>
            </a:r>
            <a:endParaRPr lang="hr-BA" sz="4400" dirty="0" smtClean="0">
              <a:solidFill>
                <a:srgbClr val="FFFF00"/>
              </a:solidFill>
            </a:endParaRP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79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0" y="1620688"/>
            <a:ext cx="4163785" cy="48577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ZA ČIME DANAS KASNIMO…</a:t>
            </a:r>
            <a:endParaRPr lang="en-GB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9875" y="18581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BA" dirty="0" smtClean="0"/>
              <a:t/>
            </a:r>
            <a:br>
              <a:rPr lang="hr-BA" dirty="0" smtClean="0"/>
            </a:br>
            <a:r>
              <a:rPr lang="hr-BA" dirty="0" smtClean="0"/>
              <a:t/>
            </a:r>
            <a:br>
              <a:rPr lang="hr-BA" dirty="0" smtClean="0"/>
            </a:br>
            <a:r>
              <a:rPr lang="hr-BA" dirty="0" smtClean="0"/>
              <a:t>DARK ENLIGHTEMENT</a:t>
            </a:r>
            <a:br>
              <a:rPr lang="hr-BA" dirty="0" smtClean="0"/>
            </a:br>
            <a:r>
              <a:rPr lang="hr-B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hr-B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hr-BA" dirty="0" smtClean="0"/>
              <a:t/>
            </a:r>
            <a:br>
              <a:rPr lang="hr-BA" dirty="0" smtClean="0"/>
            </a:br>
            <a:endParaRPr lang="hr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 b="1" dirty="0" smtClean="0"/>
              <a:t>ALGORITAMSKI DIKTAT </a:t>
            </a:r>
            <a:r>
              <a:rPr lang="hr-BA" dirty="0" smtClean="0"/>
              <a:t>=</a:t>
            </a:r>
            <a:br>
              <a:rPr lang="hr-BA" dirty="0" smtClean="0"/>
            </a:br>
            <a:r>
              <a:rPr lang="hr-BA" dirty="0" smtClean="0">
                <a:solidFill>
                  <a:srgbClr val="0070C0"/>
                </a:solidFill>
              </a:rPr>
              <a:t>cold totalitarianism </a:t>
            </a:r>
            <a:r>
              <a:rPr lang="hr-B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(F. Bifo Berardi)</a:t>
            </a:r>
          </a:p>
          <a:p>
            <a:endParaRPr lang="hr-BA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hr-BA" dirty="0" smtClean="0"/>
              <a:t>Integriranje digitalnog iskustva u život:</a:t>
            </a:r>
          </a:p>
          <a:p>
            <a:pPr lvl="1"/>
            <a:r>
              <a:rPr lang="hr-BA" dirty="0" smtClean="0"/>
              <a:t>Web 1.0. (you should check your email)</a:t>
            </a:r>
          </a:p>
          <a:p>
            <a:pPr lvl="1"/>
            <a:r>
              <a:rPr lang="hr-BA" dirty="0" smtClean="0"/>
              <a:t>Web 2.0 (you should check out FB)</a:t>
            </a:r>
          </a:p>
          <a:p>
            <a:pPr lvl="1"/>
            <a:r>
              <a:rPr lang="hr-BA" dirty="0" smtClean="0"/>
              <a:t>Web 3.0 (IoT / you should check my smart...watch, lamp, socks, refrigerator...)</a:t>
            </a:r>
          </a:p>
          <a:p>
            <a:endParaRPr lang="hr-BA" b="1" dirty="0" smtClean="0"/>
          </a:p>
          <a:p>
            <a:r>
              <a:rPr lang="hr-BA" b="1" dirty="0" smtClean="0"/>
              <a:t>IoT</a:t>
            </a:r>
            <a:r>
              <a:rPr lang="hr-BA" dirty="0" smtClean="0"/>
              <a:t> / fenomen umreženih objekata opremljenih tzv. data-streaming senzorima i softverom koji ih povezuje na Internet</a:t>
            </a:r>
            <a:endParaRPr lang="hr-BA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natomy of a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853" y="645844"/>
            <a:ext cx="8725982" cy="5926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9720" y="6286520"/>
            <a:ext cx="8643998" cy="5714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BA" sz="2800" b="1" dirty="0"/>
              <a:t>M</a:t>
            </a:r>
            <a:r>
              <a:rPr lang="en-US" sz="2800" b="1" dirty="0" err="1"/>
              <a:t>ap</a:t>
            </a:r>
            <a:r>
              <a:rPr lang="en-US" sz="2800" b="1" dirty="0"/>
              <a:t> exploring the deep materiality of AI </a:t>
            </a:r>
            <a:endParaRPr lang="hr-BA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2417099" y="271364"/>
            <a:ext cx="6546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u="sng" dirty="0" smtClean="0"/>
              <a:t>MAPIRANJE</a:t>
            </a:r>
            <a:r>
              <a:rPr lang="hr-BA" b="1" u="sng" dirty="0" smtClean="0"/>
              <a:t> </a:t>
            </a:r>
            <a:r>
              <a:rPr lang="hr-BA" b="1" u="sng" dirty="0"/>
              <a:t>KOMPLEKSNOSTI PROIZVODNOG LANCA 21. STOLJEĆA</a:t>
            </a:r>
          </a:p>
        </p:txBody>
      </p:sp>
    </p:spTree>
    <p:extLst>
      <p:ext uri="{BB962C8B-B14F-4D97-AF65-F5344CB8AC3E}">
        <p14:creationId xmlns:p14="http://schemas.microsoft.com/office/powerpoint/2010/main" val="16718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b="0" i="1" dirty="0" smtClean="0"/>
              <a:t/>
            </a:r>
            <a:br>
              <a:rPr lang="hr-BA" b="0" i="1" dirty="0" smtClean="0"/>
            </a:br>
            <a:r>
              <a:rPr lang="en-US" b="0" i="1" dirty="0" smtClean="0"/>
              <a:t>A Geology of Media</a:t>
            </a:r>
            <a:r>
              <a:rPr lang="en-US" b="0" dirty="0" smtClean="0"/>
              <a:t>, </a:t>
            </a:r>
            <a:r>
              <a:rPr lang="en-US" b="0" dirty="0" err="1" smtClean="0"/>
              <a:t>Jussi</a:t>
            </a:r>
            <a:r>
              <a:rPr lang="en-US" b="0" dirty="0" smtClean="0"/>
              <a:t> </a:t>
            </a:r>
            <a:r>
              <a:rPr lang="en-US" b="0" dirty="0" err="1" smtClean="0"/>
              <a:t>Parikka</a:t>
            </a:r>
            <a:r>
              <a:rPr lang="hr-BA" b="0" dirty="0" smtClean="0"/>
              <a:t> (2015)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hr-BA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 smtClean="0"/>
              <a:t>Više ne posmatramo medije tek iz Mcluhanove perspektive (mediji su ekstenzije ljudskih osjetila) već kao </a:t>
            </a:r>
            <a:r>
              <a:rPr lang="hr-BA" u="sng" dirty="0" smtClean="0"/>
              <a:t>produžetke Zemlje</a:t>
            </a:r>
            <a:r>
              <a:rPr lang="hr-BA" dirty="0" smtClean="0"/>
              <a:t>, u kontekstu geoloških procesa (elemenata od kojih su medij sačinjeni).</a:t>
            </a:r>
          </a:p>
          <a:p>
            <a:endParaRPr lang="hr-BA" dirty="0" smtClean="0"/>
          </a:p>
          <a:p>
            <a:r>
              <a:rPr lang="hr-BA" b="1" dirty="0" smtClean="0"/>
              <a:t>“</a:t>
            </a:r>
            <a:r>
              <a:rPr lang="en-US" b="1" dirty="0" smtClean="0"/>
              <a:t>Large-scale AI systems consume enormous amounts of energy. Yet the material details of those costs remain vague in the social imagination.</a:t>
            </a:r>
            <a:r>
              <a:rPr lang="hr-BA" b="1" dirty="0" smtClean="0"/>
              <a:t>”</a:t>
            </a:r>
            <a:endParaRPr lang="en-US" dirty="0" smtClean="0"/>
          </a:p>
          <a:p>
            <a:endParaRPr lang="hr-BA" dirty="0" smtClean="0"/>
          </a:p>
          <a:p>
            <a:pPr lvl="1"/>
            <a:endParaRPr lang="en-US" dirty="0" smtClean="0"/>
          </a:p>
          <a:p>
            <a:endParaRPr lang="hr-BA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43281" y="2043155"/>
            <a:ext cx="2933428" cy="391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FF0000"/>
                </a:solidFill>
              </a:rPr>
              <a:t>the age of </a:t>
            </a:r>
            <a:r>
              <a:rPr lang="en-US" i="1" dirty="0" smtClean="0">
                <a:solidFill>
                  <a:srgbClr val="FF0000"/>
                </a:solidFill>
              </a:rPr>
              <a:t>statistical science fiction</a:t>
            </a:r>
            <a:endParaRPr lang="bs-Latn-BA" i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Mašinsko</a:t>
            </a:r>
            <a:r>
              <a:rPr lang="en-US" dirty="0" smtClean="0"/>
              <a:t> </a:t>
            </a:r>
            <a:r>
              <a:rPr lang="en-US" dirty="0" err="1" smtClean="0"/>
              <a:t>učenje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instrument </a:t>
            </a:r>
            <a:r>
              <a:rPr lang="en-US" dirty="0" err="1" smtClean="0"/>
              <a:t>spoznaje</a:t>
            </a:r>
            <a:r>
              <a:rPr lang="en-US" dirty="0" smtClean="0"/>
              <a:t>?</a:t>
            </a:r>
          </a:p>
          <a:p>
            <a:r>
              <a:rPr lang="en-US" dirty="0" smtClean="0"/>
              <a:t>PREDMET POSMATRANJA (</a:t>
            </a:r>
            <a:r>
              <a:rPr lang="en-US" dirty="0" err="1" smtClean="0"/>
              <a:t>ekstrakcija</a:t>
            </a:r>
            <a:r>
              <a:rPr lang="en-US" dirty="0" smtClean="0"/>
              <a:t> </a:t>
            </a:r>
            <a:r>
              <a:rPr lang="en-US" dirty="0" err="1" smtClean="0"/>
              <a:t>skupova</a:t>
            </a:r>
            <a:r>
              <a:rPr lang="en-US" dirty="0" smtClean="0"/>
              <a:t> </a:t>
            </a:r>
            <a:r>
              <a:rPr lang="en-US" dirty="0" err="1" smtClean="0"/>
              <a:t>podataka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INSTRUMENT POSMATRANJA	</a:t>
            </a:r>
          </a:p>
          <a:p>
            <a:pPr marL="0" indent="0">
              <a:buNone/>
            </a:pPr>
            <a:r>
              <a:rPr lang="en-US" dirty="0" smtClean="0"/>
              <a:t>	(</a:t>
            </a:r>
            <a:r>
              <a:rPr lang="en-US" dirty="0" err="1" smtClean="0"/>
              <a:t>algoritam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“</a:t>
            </a:r>
            <a:r>
              <a:rPr lang="en-US" dirty="0" err="1" smtClean="0"/>
              <a:t>uči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 REZULTAT PREDSTAVLJANJA</a:t>
            </a:r>
          </a:p>
          <a:p>
            <a:r>
              <a:rPr lang="en-US" dirty="0" smtClean="0"/>
              <a:t> (</a:t>
            </a:r>
            <a:r>
              <a:rPr lang="en-US" dirty="0" err="1" smtClean="0"/>
              <a:t>statistički</a:t>
            </a:r>
            <a:r>
              <a:rPr lang="en-US" dirty="0" smtClean="0"/>
              <a:t> model</a:t>
            </a:r>
            <a:r>
              <a:rPr lang="en-US" dirty="0"/>
              <a:t>)</a:t>
            </a:r>
            <a:endParaRPr lang="bs-Latn-B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92686" y="-43543"/>
            <a:ext cx="5016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sz="2700" dirty="0"/>
              <a:t>DEMOKRATIZACIJA ZNANJA ILI  </a:t>
            </a:r>
            <a:r>
              <a:rPr lang="hr-BA" sz="2700" dirty="0"/>
              <a:t>DATAFIKACIJA??? </a:t>
            </a:r>
            <a:r>
              <a:rPr lang="bs-Latn-BA" dirty="0" smtClean="0"/>
              <a:t/>
            </a:r>
            <a:br>
              <a:rPr lang="bs-Latn-BA" dirty="0" smtClean="0"/>
            </a:br>
            <a:endParaRPr lang="bs-Latn-BA" dirty="0"/>
          </a:p>
        </p:txBody>
      </p:sp>
      <p:pic>
        <p:nvPicPr>
          <p:cNvPr id="6" name="Content Placeholder 5" descr="Screenshot_from_2014-10-31_16-21-52-1024x640 (1)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81158" y="1142985"/>
            <a:ext cx="4038600" cy="4429155"/>
          </a:xfrm>
        </p:spPr>
      </p:pic>
      <p:pic>
        <p:nvPicPr>
          <p:cNvPr id="7" name="Content Placeholder 6" descr="1950s-Robot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8876" y="1214423"/>
            <a:ext cx="3967162" cy="4136495"/>
          </a:xfrm>
        </p:spPr>
      </p:pic>
      <p:sp>
        <p:nvSpPr>
          <p:cNvPr id="8" name="TextBox 7"/>
          <p:cNvSpPr txBox="1"/>
          <p:nvPr/>
        </p:nvSpPr>
        <p:spPr>
          <a:xfrm>
            <a:off x="2166910" y="5534562"/>
            <a:ext cx="7715304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u="sng" dirty="0" smtClean="0"/>
              <a:t>‘</a:t>
            </a:r>
            <a:r>
              <a:rPr lang="en-US" sz="2800" u="sng" dirty="0"/>
              <a:t>Can a machine think?’ </a:t>
            </a:r>
            <a:endParaRPr lang="en-US" sz="2800" u="sng" dirty="0" smtClean="0"/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 statistical model think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?’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 statistical model develop consciousness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?’</a:t>
            </a:r>
            <a:endParaRPr lang="hr-BA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66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BA" dirty="0" smtClean="0"/>
              <a:t>*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BA" dirty="0" smtClean="0"/>
              <a:t>The closing chapter of N. Postman’s book reminds us “that technology education is not a technical subject. It is a branch of the humanities” (1995, pg. 191)</a:t>
            </a:r>
          </a:p>
          <a:p>
            <a:endParaRPr lang="hr-BA" dirty="0" smtClean="0"/>
          </a:p>
        </p:txBody>
      </p:sp>
      <p:pic>
        <p:nvPicPr>
          <p:cNvPr id="5" name="Content Placeholder 4" descr="THE END OF EDUCATION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97782" y="1773239"/>
            <a:ext cx="2987436" cy="4624387"/>
          </a:xfrm>
        </p:spPr>
      </p:pic>
    </p:spTree>
    <p:extLst>
      <p:ext uri="{BB962C8B-B14F-4D97-AF65-F5344CB8AC3E}">
        <p14:creationId xmlns:p14="http://schemas.microsoft.com/office/powerpoint/2010/main" val="35013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BGhMLV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19953" y="4429132"/>
            <a:ext cx="3044825" cy="2338388"/>
          </a:xfr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3259631"/>
            <a:ext cx="3342271" cy="2252666"/>
          </a:xfrm>
          <a:prstGeom prst="rect">
            <a:avLst/>
          </a:prstGeom>
        </p:spPr>
      </p:pic>
      <p:pic>
        <p:nvPicPr>
          <p:cNvPr id="8" name="Content Placeholder 3" descr="000024593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086"/>
            <a:ext cx="2786082" cy="1944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630" y="5555465"/>
            <a:ext cx="232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/>
              <a:t>Paweł Kuczyński</a:t>
            </a:r>
            <a:br>
              <a:rPr lang="hr-BA" dirty="0"/>
            </a:br>
            <a:r>
              <a:rPr lang="hr-BA" dirty="0">
                <a:hlinkClick r:id="rId5"/>
              </a:rPr>
              <a:t>http://pawelkuczynski.com/</a:t>
            </a:r>
            <a:r>
              <a:rPr lang="hr-BA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422" y="165382"/>
            <a:ext cx="1771650" cy="2581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765" y="801387"/>
            <a:ext cx="4368255" cy="29485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0126" y="165382"/>
            <a:ext cx="4393244" cy="37970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438" y="3543307"/>
            <a:ext cx="2581275" cy="1771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976" y="3968874"/>
            <a:ext cx="3988394" cy="26921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87423" y="5926941"/>
            <a:ext cx="2072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00"/>
                </a:solidFill>
              </a:rPr>
              <a:t>HVALA!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….KRITČKOM DEKONSTRUKCIJOM </a:t>
            </a:r>
            <a:br>
              <a:rPr lang="en-GB" sz="3200" dirty="0" smtClean="0"/>
            </a:br>
            <a:r>
              <a:rPr lang="en-GB" sz="3200" dirty="0" smtClean="0">
                <a:solidFill>
                  <a:srgbClr val="7030A0"/>
                </a:solidFill>
              </a:rPr>
              <a:t>(CRITICAL INTERNET STUDIES) 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TEHNOLOŠKOG DETERMINIZMA</a:t>
            </a:r>
            <a:endParaRPr lang="en-GB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600" dirty="0"/>
              <a:t>O</a:t>
            </a:r>
            <a:r>
              <a:rPr lang="hr-BA" sz="3600" dirty="0" smtClean="0"/>
              <a:t>beća</a:t>
            </a:r>
            <a:r>
              <a:rPr lang="en-GB" sz="3600" dirty="0" err="1" smtClean="0"/>
              <a:t>nje</a:t>
            </a:r>
            <a:r>
              <a:rPr lang="hr-BA" sz="3600" dirty="0" smtClean="0"/>
              <a:t> univerzalno</a:t>
            </a:r>
            <a:r>
              <a:rPr lang="en-GB" sz="3600" dirty="0" smtClean="0"/>
              <a:t>g</a:t>
            </a:r>
            <a:r>
              <a:rPr lang="hr-BA" sz="3600" dirty="0" smtClean="0"/>
              <a:t> oslobođenj</a:t>
            </a:r>
            <a:r>
              <a:rPr lang="en-GB" sz="3600" dirty="0" smtClean="0"/>
              <a:t>a</a:t>
            </a:r>
          </a:p>
          <a:p>
            <a:endParaRPr lang="en-GB" sz="3600" dirty="0"/>
          </a:p>
          <a:p>
            <a:pPr lvl="1"/>
            <a:r>
              <a:rPr lang="hr-BA" sz="3200" dirty="0"/>
              <a:t>Tehnologija kao jedina transformativna sila povijesti</a:t>
            </a:r>
            <a:r>
              <a:rPr lang="hr-BA" sz="3200" dirty="0" smtClean="0"/>
              <a:t>.</a:t>
            </a:r>
            <a:endParaRPr lang="en-GB" sz="3200" dirty="0" smtClean="0"/>
          </a:p>
          <a:p>
            <a:pPr lvl="1"/>
            <a:endParaRPr lang="en-GB" sz="3200" dirty="0" smtClean="0"/>
          </a:p>
          <a:p>
            <a:pPr lvl="1"/>
            <a:r>
              <a:rPr lang="hr-BA" sz="3200" dirty="0" smtClean="0"/>
              <a:t>Mit </a:t>
            </a:r>
            <a:r>
              <a:rPr lang="hr-BA" sz="3200" dirty="0"/>
              <a:t>o poduzentiku koji se bori protiv rada, države i kulture da oslobodi tobože “prirodnu” silu tehnologije. </a:t>
            </a:r>
            <a:endParaRPr lang="en-GB" sz="3200" dirty="0"/>
          </a:p>
          <a:p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14" y="2168435"/>
            <a:ext cx="4047745" cy="2891246"/>
          </a:xfrm>
        </p:spPr>
      </p:pic>
    </p:spTree>
    <p:extLst>
      <p:ext uri="{BB962C8B-B14F-4D97-AF65-F5344CB8AC3E}">
        <p14:creationId xmlns:p14="http://schemas.microsoft.com/office/powerpoint/2010/main" val="405937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Utjecaj</a:t>
            </a:r>
            <a:r>
              <a:rPr lang="en-GB" dirty="0">
                <a:solidFill>
                  <a:srgbClr val="FF0000"/>
                </a:solidFill>
              </a:rPr>
              <a:t> ICT-a </a:t>
            </a:r>
            <a:r>
              <a:rPr lang="en-GB" dirty="0" err="1">
                <a:solidFill>
                  <a:srgbClr val="FF0000"/>
                </a:solidFill>
              </a:rPr>
              <a:t>na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oblike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prakse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znanja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76336" cy="4351338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ICT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fokus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političko-ekonomskog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konteksta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usmjerava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ka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alatima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“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društvenosti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” / “cool tools”).</a:t>
            </a:r>
          </a:p>
          <a:p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legitimacija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tehno-poduzetničke</a:t>
            </a:r>
            <a:r>
              <a:rPr lang="en-GB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kulture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!</a:t>
            </a:r>
          </a:p>
          <a:p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Tehnološki</a:t>
            </a:r>
            <a:r>
              <a:rPr lang="en-GB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solucionizam</a:t>
            </a:r>
            <a:endParaRPr lang="en-GB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GB" dirty="0" err="1">
                <a:solidFill>
                  <a:srgbClr val="FFFF00"/>
                </a:solidFill>
              </a:rPr>
              <a:t>Tehno-menadžerijalizam</a:t>
            </a:r>
            <a:endParaRPr lang="hr-BA" dirty="0">
              <a:solidFill>
                <a:srgbClr val="FFFF00"/>
              </a:solidFill>
            </a:endParaRPr>
          </a:p>
          <a:p>
            <a:pPr lvl="1"/>
            <a:r>
              <a:rPr lang="hr-BA" dirty="0">
                <a:solidFill>
                  <a:srgbClr val="FFFF00"/>
                </a:solidFill>
              </a:rPr>
              <a:t>Reducirana javna (društvena) odgovornost</a:t>
            </a:r>
          </a:p>
          <a:p>
            <a:pPr lvl="1"/>
            <a:r>
              <a:rPr lang="hr-BA" dirty="0">
                <a:solidFill>
                  <a:srgbClr val="FFFF00"/>
                </a:solidFill>
              </a:rPr>
              <a:t>Kulturni elitizam</a:t>
            </a:r>
            <a:endParaRPr lang="en-GB" dirty="0">
              <a:solidFill>
                <a:srgbClr val="FFFF00"/>
              </a:solidFill>
            </a:endParaRPr>
          </a:p>
          <a:p>
            <a:pPr lvl="1"/>
            <a:r>
              <a:rPr lang="en-GB" dirty="0">
                <a:solidFill>
                  <a:srgbClr val="FFFF00"/>
                </a:solidFill>
              </a:rPr>
              <a:t>“</a:t>
            </a:r>
            <a:r>
              <a:rPr lang="en-GB" dirty="0" err="1">
                <a:solidFill>
                  <a:srgbClr val="FFFF00"/>
                </a:solidFill>
              </a:rPr>
              <a:t>Disruptivni</a:t>
            </a:r>
            <a:r>
              <a:rPr lang="en-GB" dirty="0">
                <a:solidFill>
                  <a:srgbClr val="FFFF00"/>
                </a:solidFill>
              </a:rPr>
              <a:t>” </a:t>
            </a:r>
            <a:r>
              <a:rPr lang="hr-BA" dirty="0">
                <a:solidFill>
                  <a:srgbClr val="FFFF00"/>
                </a:solidFill>
              </a:rPr>
              <a:t>profesionalizam</a:t>
            </a:r>
            <a:r>
              <a:rPr lang="en-GB" dirty="0">
                <a:solidFill>
                  <a:srgbClr val="FFFF00"/>
                </a:solidFill>
              </a:rPr>
              <a:t> (</a:t>
            </a:r>
            <a:r>
              <a:rPr lang="en-GB" dirty="0" err="1">
                <a:solidFill>
                  <a:srgbClr val="FFFF00"/>
                </a:solidFill>
              </a:rPr>
              <a:t>nekritičnost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i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err="1">
                <a:solidFill>
                  <a:srgbClr val="FFFF00"/>
                </a:solidFill>
              </a:rPr>
              <a:t>subordinacija</a:t>
            </a:r>
            <a:r>
              <a:rPr lang="en-GB" dirty="0">
                <a:solidFill>
                  <a:srgbClr val="FFFF00"/>
                </a:solidFill>
              </a:rPr>
              <a:t>)</a:t>
            </a:r>
            <a:r>
              <a:rPr lang="hr-BA" dirty="0">
                <a:solidFill>
                  <a:srgbClr val="FFFF00"/>
                </a:solidFill>
              </a:rPr>
              <a:t> </a:t>
            </a:r>
            <a:endParaRPr lang="en-GB" dirty="0">
              <a:solidFill>
                <a:srgbClr val="FFFF00"/>
              </a:solidFill>
            </a:endParaRPr>
          </a:p>
          <a:p>
            <a:pPr lvl="1"/>
            <a:r>
              <a:rPr lang="hr-BA" dirty="0" smtClean="0">
                <a:solidFill>
                  <a:srgbClr val="FFFF00"/>
                </a:solidFill>
              </a:rPr>
              <a:t>pragmatični </a:t>
            </a:r>
            <a:r>
              <a:rPr lang="hr-BA" dirty="0">
                <a:solidFill>
                  <a:srgbClr val="FFFF00"/>
                </a:solidFill>
              </a:rPr>
              <a:t>trendizam</a:t>
            </a:r>
            <a:r>
              <a:rPr lang="en-GB" dirty="0">
                <a:solidFill>
                  <a:srgbClr val="FFFF00"/>
                </a:solidFill>
              </a:rPr>
              <a:t>:</a:t>
            </a:r>
            <a:r>
              <a:rPr lang="hr-BA" dirty="0">
                <a:solidFill>
                  <a:srgbClr val="FFFF00"/>
                </a:solidFill>
              </a:rPr>
              <a:t> socijalni status, privilegija, prestiž, </a:t>
            </a:r>
            <a:r>
              <a:rPr lang="hr-BA" dirty="0" smtClean="0">
                <a:solidFill>
                  <a:srgbClr val="FFFF00"/>
                </a:solidFill>
              </a:rPr>
              <a:t>karijera</a:t>
            </a:r>
            <a:r>
              <a:rPr lang="en-GB" dirty="0" smtClean="0">
                <a:solidFill>
                  <a:srgbClr val="FFFF00"/>
                </a:solidFill>
              </a:rPr>
              <a:t>…</a:t>
            </a:r>
            <a:endParaRPr lang="en-GB" dirty="0">
              <a:solidFill>
                <a:srgbClr val="FFFF00"/>
              </a:solidFill>
            </a:endParaRPr>
          </a:p>
          <a:p>
            <a:endParaRPr lang="en-GB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78722" y="1690688"/>
            <a:ext cx="3986607" cy="25493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0800000" flipH="1" flipV="1">
            <a:off x="6978722" y="4816152"/>
            <a:ext cx="4370664" cy="1498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“’Knowledge work’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now the reigning business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paradigm.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”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(A. Liu)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0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TECHNOPOLY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Tehnološke</a:t>
            </a:r>
            <a:r>
              <a:rPr lang="en-GB" dirty="0" smtClean="0"/>
              <a:t> </a:t>
            </a:r>
            <a:r>
              <a:rPr lang="en-GB" dirty="0" err="1" smtClean="0"/>
              <a:t>platforme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(</a:t>
            </a:r>
            <a:r>
              <a:rPr lang="en-GB" dirty="0" err="1" smtClean="0"/>
              <a:t>navodno</a:t>
            </a:r>
            <a:r>
              <a:rPr lang="en-GB" dirty="0" smtClean="0"/>
              <a:t>) </a:t>
            </a:r>
            <a:r>
              <a:rPr lang="en-GB" dirty="0" err="1" smtClean="0"/>
              <a:t>trebalo</a:t>
            </a:r>
            <a:r>
              <a:rPr lang="en-GB" dirty="0" smtClean="0"/>
              <a:t> </a:t>
            </a:r>
            <a:r>
              <a:rPr lang="en-GB" dirty="0" err="1" smtClean="0"/>
              <a:t>donijeti</a:t>
            </a:r>
            <a:r>
              <a:rPr lang="en-GB" dirty="0" smtClean="0"/>
              <a:t> red. </a:t>
            </a:r>
            <a:r>
              <a:rPr lang="en-GB" dirty="0" err="1" smtClean="0"/>
              <a:t>Zašto</a:t>
            </a:r>
            <a:r>
              <a:rPr lang="en-GB" dirty="0" smtClean="0"/>
              <a:t> je </a:t>
            </a:r>
            <a:r>
              <a:rPr lang="en-GB" dirty="0" err="1" smtClean="0"/>
              <a:t>onda</a:t>
            </a:r>
            <a:r>
              <a:rPr lang="en-GB" dirty="0" smtClean="0"/>
              <a:t> </a:t>
            </a:r>
            <a:r>
              <a:rPr lang="en-GB" dirty="0" err="1" smtClean="0"/>
              <a:t>sve</a:t>
            </a:r>
            <a:r>
              <a:rPr lang="en-GB" dirty="0" smtClean="0"/>
              <a:t> </a:t>
            </a:r>
            <a:r>
              <a:rPr lang="en-GB" dirty="0" err="1" smtClean="0"/>
              <a:t>tako</a:t>
            </a:r>
            <a:r>
              <a:rPr lang="en-GB" dirty="0" smtClean="0"/>
              <a:t> </a:t>
            </a:r>
            <a:r>
              <a:rPr lang="en-GB" dirty="0" err="1" smtClean="0"/>
              <a:t>haotično</a:t>
            </a:r>
            <a:r>
              <a:rPr lang="en-GB" dirty="0" smtClean="0"/>
              <a:t>?</a:t>
            </a:r>
          </a:p>
          <a:p>
            <a:r>
              <a:rPr lang="en-GB" dirty="0" err="1" smtClean="0"/>
              <a:t>Vladajuća</a:t>
            </a:r>
            <a:r>
              <a:rPr lang="en-GB" dirty="0" smtClean="0"/>
              <a:t> </a:t>
            </a:r>
            <a:r>
              <a:rPr lang="en-GB" dirty="0" err="1" smtClean="0"/>
              <a:t>teorija</a:t>
            </a:r>
            <a:r>
              <a:rPr lang="en-GB" dirty="0" smtClean="0"/>
              <a:t> da je </a:t>
            </a:r>
            <a:r>
              <a:rPr lang="en-GB" dirty="0" err="1" smtClean="0"/>
              <a:t>tehnologija</a:t>
            </a:r>
            <a:r>
              <a:rPr lang="en-GB" dirty="0" smtClean="0"/>
              <a:t> u </a:t>
            </a:r>
            <a:r>
              <a:rPr lang="en-GB" dirty="0" err="1" smtClean="0"/>
              <a:t>stanju</a:t>
            </a:r>
            <a:r>
              <a:rPr lang="en-GB" dirty="0" smtClean="0"/>
              <a:t> </a:t>
            </a:r>
            <a:r>
              <a:rPr lang="en-GB" dirty="0" err="1" smtClean="0"/>
              <a:t>stvoriti</a:t>
            </a:r>
            <a:r>
              <a:rPr lang="en-GB" dirty="0" smtClean="0"/>
              <a:t> red </a:t>
            </a:r>
            <a:r>
              <a:rPr lang="en-GB" dirty="0" err="1" smtClean="0"/>
              <a:t>iz</a:t>
            </a:r>
            <a:r>
              <a:rPr lang="en-GB" dirty="0" smtClean="0"/>
              <a:t> </a:t>
            </a:r>
            <a:r>
              <a:rPr lang="en-GB" dirty="0" err="1" smtClean="0"/>
              <a:t>haosa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Google’s</a:t>
            </a:r>
            <a:r>
              <a:rPr lang="en-GB" dirty="0"/>
              <a:t> </a:t>
            </a:r>
            <a:r>
              <a:rPr lang="en-GB" dirty="0" smtClean="0"/>
              <a:t>mission</a:t>
            </a:r>
            <a:r>
              <a:rPr lang="en-GB" dirty="0"/>
              <a:t> is to “organize the world’s information and make it universally accessible and useful</a:t>
            </a:r>
            <a:r>
              <a:rPr lang="en-GB" dirty="0" smtClean="0"/>
              <a:t>.”</a:t>
            </a:r>
          </a:p>
          <a:p>
            <a:pPr lvl="1"/>
            <a:r>
              <a:rPr lang="en-GB" dirty="0"/>
              <a:t>Mark </a:t>
            </a:r>
            <a:r>
              <a:rPr lang="en-GB" dirty="0" smtClean="0"/>
              <a:t>Zuckerberg noted</a:t>
            </a:r>
            <a:r>
              <a:rPr lang="en-GB" dirty="0"/>
              <a:t> that, beyond its goal to “make the world more open and </a:t>
            </a:r>
            <a:r>
              <a:rPr lang="en-GB" dirty="0" smtClean="0"/>
              <a:t>connected”</a:t>
            </a:r>
          </a:p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66869"/>
            <a:ext cx="5181600" cy="326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3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platform-mediated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 smtClean="0"/>
              <a:t>Platformski</a:t>
            </a:r>
            <a:r>
              <a:rPr lang="en-GB" dirty="0" smtClean="0"/>
              <a:t> internet (</a:t>
            </a:r>
            <a:r>
              <a:rPr lang="en-GB" dirty="0" err="1" smtClean="0"/>
              <a:t>počinje</a:t>
            </a:r>
            <a:r>
              <a:rPr lang="en-GB" dirty="0" smtClean="0"/>
              <a:t> 2000-tih)</a:t>
            </a:r>
          </a:p>
          <a:p>
            <a:r>
              <a:rPr lang="en-GB" dirty="0" err="1" smtClean="0"/>
              <a:t>Prizma</a:t>
            </a:r>
            <a:r>
              <a:rPr lang="en-GB" dirty="0" smtClean="0"/>
              <a:t> </a:t>
            </a:r>
            <a:r>
              <a:rPr lang="en-GB" dirty="0" err="1" smtClean="0"/>
              <a:t>kroz</a:t>
            </a:r>
            <a:r>
              <a:rPr lang="en-GB" dirty="0" smtClean="0"/>
              <a:t> </a:t>
            </a:r>
            <a:r>
              <a:rPr lang="en-GB" dirty="0" err="1" smtClean="0"/>
              <a:t>koju</a:t>
            </a:r>
            <a:r>
              <a:rPr lang="en-GB" dirty="0" smtClean="0"/>
              <a:t> </a:t>
            </a:r>
            <a:r>
              <a:rPr lang="en-GB" dirty="0" err="1" smtClean="0"/>
              <a:t>doživljavamo</a:t>
            </a:r>
            <a:r>
              <a:rPr lang="en-GB" dirty="0" smtClean="0"/>
              <a:t> </a:t>
            </a:r>
            <a:r>
              <a:rPr lang="en-GB" dirty="0" err="1" smtClean="0"/>
              <a:t>život</a:t>
            </a:r>
            <a:endParaRPr lang="en-GB" dirty="0" smtClean="0"/>
          </a:p>
          <a:p>
            <a:r>
              <a:rPr lang="en-GB" dirty="0" err="1" smtClean="0"/>
              <a:t>Obećanje</a:t>
            </a:r>
            <a:r>
              <a:rPr lang="en-GB" dirty="0" smtClean="0"/>
              <a:t> da </a:t>
            </a:r>
            <a:r>
              <a:rPr lang="en-GB" dirty="0" err="1" smtClean="0"/>
              <a:t>ćemo</a:t>
            </a:r>
            <a:r>
              <a:rPr lang="en-GB" dirty="0" smtClean="0"/>
              <a:t> </a:t>
            </a:r>
            <a:r>
              <a:rPr lang="en-GB" dirty="0" err="1" smtClean="0"/>
              <a:t>imati</a:t>
            </a:r>
            <a:r>
              <a:rPr lang="en-GB" dirty="0" smtClean="0"/>
              <a:t> </a:t>
            </a:r>
            <a:r>
              <a:rPr lang="en-GB" dirty="0" err="1" smtClean="0"/>
              <a:t>kontrolu</a:t>
            </a:r>
            <a:r>
              <a:rPr lang="en-GB" dirty="0" smtClean="0"/>
              <a:t> </a:t>
            </a:r>
            <a:r>
              <a:rPr lang="en-GB" dirty="0" err="1" smtClean="0"/>
              <a:t>nad</a:t>
            </a:r>
            <a:r>
              <a:rPr lang="en-GB" dirty="0" smtClean="0"/>
              <a:t> </a:t>
            </a:r>
            <a:r>
              <a:rPr lang="en-GB" dirty="0" err="1" smtClean="0"/>
              <a:t>informacijama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Događa</a:t>
            </a:r>
            <a:r>
              <a:rPr lang="en-GB" dirty="0" smtClean="0"/>
              <a:t> se </a:t>
            </a:r>
            <a:r>
              <a:rPr lang="en-GB" dirty="0" err="1" smtClean="0"/>
              <a:t>obrnuto</a:t>
            </a:r>
            <a:r>
              <a:rPr lang="en-GB" dirty="0" smtClean="0"/>
              <a:t>: </a:t>
            </a:r>
            <a:r>
              <a:rPr lang="en-GB" dirty="0" err="1" smtClean="0"/>
              <a:t>informacije</a:t>
            </a:r>
            <a:r>
              <a:rPr lang="en-GB" dirty="0" smtClean="0"/>
              <a:t> </a:t>
            </a:r>
            <a:r>
              <a:rPr lang="en-GB" dirty="0" err="1" smtClean="0"/>
              <a:t>imaju</a:t>
            </a:r>
            <a:r>
              <a:rPr lang="en-GB" dirty="0" smtClean="0"/>
              <a:t> </a:t>
            </a:r>
            <a:r>
              <a:rPr lang="en-GB" dirty="0" err="1" smtClean="0"/>
              <a:t>kontrolu</a:t>
            </a:r>
            <a:r>
              <a:rPr lang="en-GB" dirty="0" smtClean="0"/>
              <a:t> </a:t>
            </a:r>
            <a:r>
              <a:rPr lang="en-GB" dirty="0" err="1" smtClean="0"/>
              <a:t>nad</a:t>
            </a:r>
            <a:r>
              <a:rPr lang="en-GB" dirty="0" smtClean="0"/>
              <a:t> </a:t>
            </a:r>
            <a:r>
              <a:rPr lang="en-GB" dirty="0" err="1" smtClean="0"/>
              <a:t>nama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2707" y="1825625"/>
            <a:ext cx="28805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9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KOLAPS KONTEKSTA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err="1" smtClean="0"/>
              <a:t>Bespomoćnost</a:t>
            </a:r>
            <a:r>
              <a:rPr lang="en-GB" dirty="0" smtClean="0"/>
              <a:t>?</a:t>
            </a:r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Umjesto</a:t>
            </a:r>
            <a:r>
              <a:rPr lang="en-GB" dirty="0" smtClean="0"/>
              <a:t> </a:t>
            </a:r>
            <a:r>
              <a:rPr lang="en-GB" dirty="0" err="1" smtClean="0"/>
              <a:t>pristupa</a:t>
            </a:r>
            <a:r>
              <a:rPr lang="en-GB" dirty="0" smtClean="0"/>
              <a:t> </a:t>
            </a:r>
            <a:r>
              <a:rPr lang="en-GB" dirty="0" err="1" smtClean="0"/>
              <a:t>jasnim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provjerenim</a:t>
            </a:r>
            <a:r>
              <a:rPr lang="en-GB" dirty="0" smtClean="0"/>
              <a:t> </a:t>
            </a:r>
            <a:r>
              <a:rPr lang="en-GB" dirty="0" err="1" smtClean="0"/>
              <a:t>informacijama</a:t>
            </a:r>
            <a:r>
              <a:rPr lang="en-GB" dirty="0" smtClean="0"/>
              <a:t> </a:t>
            </a:r>
            <a:r>
              <a:rPr lang="en-GB" dirty="0" err="1" smtClean="0"/>
              <a:t>više</a:t>
            </a:r>
            <a:r>
              <a:rPr lang="en-GB" dirty="0" smtClean="0"/>
              <a:t> </a:t>
            </a:r>
            <a:r>
              <a:rPr lang="en-GB" dirty="0" err="1" smtClean="0"/>
              <a:t>nismo</a:t>
            </a:r>
            <a:r>
              <a:rPr lang="en-GB" dirty="0" smtClean="0"/>
              <a:t> u </a:t>
            </a:r>
            <a:r>
              <a:rPr lang="en-GB" dirty="0" err="1" smtClean="0"/>
              <a:t>mogućnosti</a:t>
            </a:r>
            <a:r>
              <a:rPr lang="en-GB" dirty="0" smtClean="0"/>
              <a:t> da </a:t>
            </a:r>
            <a:r>
              <a:rPr lang="en-GB" dirty="0" err="1" smtClean="0"/>
              <a:t>procjenimo</a:t>
            </a:r>
            <a:r>
              <a:rPr lang="en-GB" dirty="0" smtClean="0"/>
              <a:t> </a:t>
            </a:r>
            <a:r>
              <a:rPr lang="en-GB" dirty="0" err="1" smtClean="0"/>
              <a:t>činjenice</a:t>
            </a:r>
            <a:r>
              <a:rPr lang="en-GB" dirty="0" smtClean="0"/>
              <a:t> od </a:t>
            </a:r>
            <a:r>
              <a:rPr lang="en-GB" dirty="0" err="1" smtClean="0"/>
              <a:t>neistina</a:t>
            </a:r>
            <a:r>
              <a:rPr lang="en-GB" dirty="0" smtClean="0"/>
              <a:t>…</a:t>
            </a:r>
            <a:r>
              <a:rPr lang="en-GB" dirty="0" err="1" smtClean="0"/>
              <a:t>čak</a:t>
            </a:r>
            <a:r>
              <a:rPr lang="en-GB" dirty="0" smtClean="0"/>
              <a:t> </a:t>
            </a:r>
            <a:r>
              <a:rPr lang="en-GB" dirty="0" err="1" smtClean="0"/>
              <a:t>ni</a:t>
            </a:r>
            <a:r>
              <a:rPr lang="en-GB" dirty="0" smtClean="0"/>
              <a:t> </a:t>
            </a:r>
            <a:r>
              <a:rPr lang="en-GB" dirty="0" err="1" smtClean="0"/>
              <a:t>šta</a:t>
            </a:r>
            <a:r>
              <a:rPr lang="en-GB" dirty="0" smtClean="0"/>
              <a:t> je to </a:t>
            </a:r>
            <a:r>
              <a:rPr lang="en-GB" dirty="0" err="1" smtClean="0"/>
              <a:t>što</a:t>
            </a:r>
            <a:r>
              <a:rPr lang="en-GB" dirty="0" smtClean="0"/>
              <a:t> </a:t>
            </a:r>
            <a:r>
              <a:rPr lang="en-GB" dirty="0" err="1" smtClean="0"/>
              <a:t>konstituira</a:t>
            </a:r>
            <a:r>
              <a:rPr lang="en-GB" dirty="0" smtClean="0"/>
              <a:t> </a:t>
            </a:r>
            <a:r>
              <a:rPr lang="en-GB" dirty="0" err="1" smtClean="0"/>
              <a:t>stvarnost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97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10607</TotalTime>
  <Words>1735</Words>
  <Application>Microsoft Office PowerPoint</Application>
  <PresentationFormat>Widescreen</PresentationFormat>
  <Paragraphs>284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 Unicode MS</vt:lpstr>
      <vt:lpstr>Arial</vt:lpstr>
      <vt:lpstr>Calibri</vt:lpstr>
      <vt:lpstr>Calibri Light</vt:lpstr>
      <vt:lpstr>Wingdings 2</vt:lpstr>
      <vt:lpstr>Office Theme</vt:lpstr>
      <vt:lpstr>        v. prof. dr. Mario Hibert Odsjek za komparativnu književnost i informacijske nauke Filozofski fakultet Univerziteta u Sarajevu  </vt:lpstr>
      <vt:lpstr>PowerPoint Presentation</vt:lpstr>
      <vt:lpstr>CULTURAL LAG</vt:lpstr>
      <vt:lpstr>ZA ČIME DANAS KASNIMO…</vt:lpstr>
      <vt:lpstr>….KRITČKOM DEKONSTRUKCIJOM  (CRITICAL INTERNET STUDIES)  TEHNOLOŠKOG DETERMINIZMA</vt:lpstr>
      <vt:lpstr>Utjecaj ICT-a na oblike i prakse znanja </vt:lpstr>
      <vt:lpstr>TECHNOPOLY</vt:lpstr>
      <vt:lpstr>platform-mediated society</vt:lpstr>
      <vt:lpstr>KOLAPS KONTEKSTA</vt:lpstr>
      <vt:lpstr>Richard Barbrook, Andy Cameron (1995)</vt:lpstr>
      <vt:lpstr>IMPERATIVI (DIGITALNOG) KAPITALIZMA? </vt:lpstr>
      <vt:lpstr>O čemu (tehnodeterministički) kurikul radije ne govori:</vt:lpstr>
      <vt:lpstr>Platformski kapitalizam</vt:lpstr>
      <vt:lpstr>KORISNIK PROIZVOĐAČ + POTROŠAČ = PROIZVOD</vt:lpstr>
      <vt:lpstr>  Computing is fundamentally invisible!  </vt:lpstr>
      <vt:lpstr>Opening Stanza of T. S. Eliot's Choruses from the Rock</vt:lpstr>
      <vt:lpstr>Šta je ključna EPISTEMA (vrijednost i praksa) MODERNE ZNANOSTI i KULTURE?</vt:lpstr>
      <vt:lpstr> EPISTEMIČKA DISRUPCIJA  (mutacija u znanju):  Znanje kao podatak /metapodatak, a ne više informacija. </vt:lpstr>
      <vt:lpstr>  EPISTEMIČKI OBRAT:  ALGORITAMSKA KONTROLA (UPRAVLJANJE) METAPODACIMA  </vt:lpstr>
      <vt:lpstr>PowerPoint Presentation</vt:lpstr>
      <vt:lpstr>  MEDIJSKA EKOLOGIJA:    </vt:lpstr>
      <vt:lpstr>L. Floridi, 2014:</vt:lpstr>
      <vt:lpstr>Strukturalne promjene informacijskog okruženja F. Stalder</vt:lpstr>
      <vt:lpstr> Korisnici interneta kao “čuvari kapija”?   </vt:lpstr>
      <vt:lpstr>NOVI IZVOR MOĆI “ČUVARI KAPIJA”: ALGORITMI</vt:lpstr>
      <vt:lpstr>Internet je ZATVOR NUTRINE</vt:lpstr>
      <vt:lpstr>“ŠTA BI TREBALO URADITI I KO SAM JA?” </vt:lpstr>
      <vt:lpstr>ALGORITAMSKA KULTURA: INDEXING IT ALL</vt:lpstr>
      <vt:lpstr>ALGORITAM:  SINONIM ZA RAČUNALNO ODLUČIVANJE</vt:lpstr>
      <vt:lpstr>AUTOMATIZIRANI ALGORITAM</vt:lpstr>
      <vt:lpstr>NEPROZIRNI I DISKRIMINATORNI ALGORITMI</vt:lpstr>
      <vt:lpstr>Algoritamska pristranost: bilind spots</vt:lpstr>
      <vt:lpstr>PowerPoint Presentation</vt:lpstr>
      <vt:lpstr>PowerPoint Presentation</vt:lpstr>
      <vt:lpstr>ALGORITAMSKA KULTURA</vt:lpstr>
      <vt:lpstr>NEVIDLJIVA RUKA ALGORITAMA </vt:lpstr>
      <vt:lpstr>PLATFORMSKI KAPITALIZAM </vt:lpstr>
      <vt:lpstr>O transformaciji kapitala u vektor</vt:lpstr>
      <vt:lpstr> BIG DATA “ekstrakcionizam”: </vt:lpstr>
      <vt:lpstr>  DARK ENLIGHTEMENT   </vt:lpstr>
      <vt:lpstr>PowerPoint Presentation</vt:lpstr>
      <vt:lpstr> A Geology of Media, Jussi Parikka (2015) </vt:lpstr>
      <vt:lpstr>the age of statistical science fiction</vt:lpstr>
      <vt:lpstr>DEMOKRATIZACIJA ZNANJA ILI  DATAFIKACIJA???  </vt:lpstr>
      <vt:lpstr>*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137</cp:revision>
  <dcterms:created xsi:type="dcterms:W3CDTF">2020-12-07T11:09:17Z</dcterms:created>
  <dcterms:modified xsi:type="dcterms:W3CDTF">2021-03-15T13:34:10Z</dcterms:modified>
</cp:coreProperties>
</file>