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40"/>
  </p:notesMasterIdLst>
  <p:sldIdLst>
    <p:sldId id="278" r:id="rId4"/>
    <p:sldId id="298" r:id="rId5"/>
    <p:sldId id="327" r:id="rId6"/>
    <p:sldId id="257" r:id="rId7"/>
    <p:sldId id="280" r:id="rId8"/>
    <p:sldId id="301" r:id="rId9"/>
    <p:sldId id="291" r:id="rId10"/>
    <p:sldId id="281" r:id="rId11"/>
    <p:sldId id="299" r:id="rId12"/>
    <p:sldId id="310" r:id="rId13"/>
    <p:sldId id="282" r:id="rId14"/>
    <p:sldId id="267" r:id="rId15"/>
    <p:sldId id="335" r:id="rId16"/>
    <p:sldId id="284" r:id="rId17"/>
    <p:sldId id="325" r:id="rId18"/>
    <p:sldId id="285" r:id="rId19"/>
    <p:sldId id="270" r:id="rId20"/>
    <p:sldId id="271" r:id="rId21"/>
    <p:sldId id="307" r:id="rId22"/>
    <p:sldId id="300" r:id="rId23"/>
    <p:sldId id="268" r:id="rId24"/>
    <p:sldId id="259" r:id="rId25"/>
    <p:sldId id="309" r:id="rId26"/>
    <p:sldId id="283" r:id="rId27"/>
    <p:sldId id="336" r:id="rId28"/>
    <p:sldId id="258" r:id="rId29"/>
    <p:sldId id="260" r:id="rId30"/>
    <p:sldId id="261" r:id="rId31"/>
    <p:sldId id="272" r:id="rId32"/>
    <p:sldId id="262" r:id="rId33"/>
    <p:sldId id="263" r:id="rId34"/>
    <p:sldId id="264" r:id="rId35"/>
    <p:sldId id="265" r:id="rId36"/>
    <p:sldId id="296" r:id="rId37"/>
    <p:sldId id="324" r:id="rId38"/>
    <p:sldId id="326" r:id="rId39"/>
  </p:sldIdLst>
  <p:sldSz cx="12192000" cy="6858000"/>
  <p:notesSz cx="6858000" cy="9144000"/>
  <p:defaultTextStyle>
    <a:defPPr>
      <a:defRPr lang="en-B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33"/>
    <p:restoredTop sz="92841"/>
  </p:normalViewPr>
  <p:slideViewPr>
    <p:cSldViewPr snapToGrid="0" snapToObjects="1">
      <p:cViewPr varScale="1">
        <p:scale>
          <a:sx n="70" d="100"/>
          <a:sy n="70" d="100"/>
        </p:scale>
        <p:origin x="200" y="1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10189-5346-CE49-B522-E864A7D26C3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FBED281-7E87-3943-B857-356012B31D01}">
      <dgm:prSet phldrT="[Text]"/>
      <dgm:spPr/>
      <dgm:t>
        <a:bodyPr/>
        <a:lstStyle/>
        <a:p>
          <a:r>
            <a:rPr lang="bs-Latn-BA" noProof="0" dirty="0"/>
            <a:t>Ciljevi </a:t>
          </a:r>
        </a:p>
      </dgm:t>
    </dgm:pt>
    <dgm:pt modelId="{4EA2939F-4247-3B49-BBFB-F2EDEDD232CF}" type="parTrans" cxnId="{78F0180E-93CF-1C43-ACF5-273E8191821C}">
      <dgm:prSet/>
      <dgm:spPr/>
      <dgm:t>
        <a:bodyPr/>
        <a:lstStyle/>
        <a:p>
          <a:endParaRPr lang="bs-Latn-BA" noProof="0" dirty="0"/>
        </a:p>
      </dgm:t>
    </dgm:pt>
    <dgm:pt modelId="{F73B3D84-C79E-1E4A-8CAE-32392378B446}" type="sibTrans" cxnId="{78F0180E-93CF-1C43-ACF5-273E8191821C}">
      <dgm:prSet/>
      <dgm:spPr/>
      <dgm:t>
        <a:bodyPr/>
        <a:lstStyle/>
        <a:p>
          <a:endParaRPr lang="bs-Latn-BA" noProof="0" dirty="0"/>
        </a:p>
      </dgm:t>
    </dgm:pt>
    <dgm:pt modelId="{BCBD5A65-2A65-C641-9CE6-03B342B744B2}">
      <dgm:prSet phldrT="[Text]"/>
      <dgm:spPr/>
      <dgm:t>
        <a:bodyPr/>
        <a:lstStyle/>
        <a:p>
          <a:r>
            <a:rPr lang="bs-Latn-BA" noProof="0" dirty="0"/>
            <a:t>Priprema</a:t>
          </a:r>
        </a:p>
      </dgm:t>
    </dgm:pt>
    <dgm:pt modelId="{18384753-A207-D74D-863B-3D0330FF3F75}" type="parTrans" cxnId="{A2B07555-C525-7A4B-9E28-647CA7B2DA6C}">
      <dgm:prSet/>
      <dgm:spPr/>
      <dgm:t>
        <a:bodyPr/>
        <a:lstStyle/>
        <a:p>
          <a:endParaRPr lang="bs-Latn-BA" noProof="0" dirty="0"/>
        </a:p>
      </dgm:t>
    </dgm:pt>
    <dgm:pt modelId="{A9382146-F733-8C47-B7CF-2CDEDD684ED8}" type="sibTrans" cxnId="{A2B07555-C525-7A4B-9E28-647CA7B2DA6C}">
      <dgm:prSet/>
      <dgm:spPr/>
      <dgm:t>
        <a:bodyPr/>
        <a:lstStyle/>
        <a:p>
          <a:endParaRPr lang="bs-Latn-BA" noProof="0" dirty="0"/>
        </a:p>
      </dgm:t>
    </dgm:pt>
    <dgm:pt modelId="{B4FDA656-62D1-6E45-8D24-5B577E895FD9}">
      <dgm:prSet phldrT="[Text]"/>
      <dgm:spPr/>
      <dgm:t>
        <a:bodyPr/>
        <a:lstStyle/>
        <a:p>
          <a:r>
            <a:rPr lang="bs-Latn-BA" noProof="0" dirty="0"/>
            <a:t>Dizajn sesije</a:t>
          </a:r>
        </a:p>
      </dgm:t>
    </dgm:pt>
    <dgm:pt modelId="{DA14537A-28AD-794B-A4D3-3A81CBF9805F}" type="parTrans" cxnId="{26951527-D3E7-0940-B36B-A841241BE110}">
      <dgm:prSet/>
      <dgm:spPr/>
      <dgm:t>
        <a:bodyPr/>
        <a:lstStyle/>
        <a:p>
          <a:endParaRPr lang="bs-Latn-BA" noProof="0" dirty="0"/>
        </a:p>
      </dgm:t>
    </dgm:pt>
    <dgm:pt modelId="{6AD9D788-5FF0-314E-8A25-0DE55FA33ABF}" type="sibTrans" cxnId="{26951527-D3E7-0940-B36B-A841241BE110}">
      <dgm:prSet/>
      <dgm:spPr/>
      <dgm:t>
        <a:bodyPr/>
        <a:lstStyle/>
        <a:p>
          <a:endParaRPr lang="bs-Latn-BA" noProof="0" dirty="0"/>
        </a:p>
      </dgm:t>
    </dgm:pt>
    <dgm:pt modelId="{C6224F58-6832-474F-9A10-E418DF10E464}">
      <dgm:prSet/>
      <dgm:spPr/>
      <dgm:t>
        <a:bodyPr/>
        <a:lstStyle/>
        <a:p>
          <a:r>
            <a:rPr lang="bs-Latn-BA" noProof="0" dirty="0"/>
            <a:t>Timski rad</a:t>
          </a:r>
        </a:p>
      </dgm:t>
    </dgm:pt>
    <dgm:pt modelId="{6A606345-FDBB-0B44-AD57-F5A64CA1F0B1}" type="parTrans" cxnId="{96A1B430-458B-AE46-80F6-CC1614208581}">
      <dgm:prSet/>
      <dgm:spPr/>
      <dgm:t>
        <a:bodyPr/>
        <a:lstStyle/>
        <a:p>
          <a:endParaRPr lang="bs-Latn-BA" noProof="0" dirty="0"/>
        </a:p>
      </dgm:t>
    </dgm:pt>
    <dgm:pt modelId="{4665CA8B-0DF0-0743-B8A9-19FDA5D74878}" type="sibTrans" cxnId="{96A1B430-458B-AE46-80F6-CC1614208581}">
      <dgm:prSet/>
      <dgm:spPr/>
      <dgm:t>
        <a:bodyPr/>
        <a:lstStyle/>
        <a:p>
          <a:endParaRPr lang="bs-Latn-BA" noProof="0" dirty="0"/>
        </a:p>
      </dgm:t>
    </dgm:pt>
    <dgm:pt modelId="{8D08F7AB-1882-E044-8C4C-F692B8249BDD}">
      <dgm:prSet/>
      <dgm:spPr/>
      <dgm:t>
        <a:bodyPr/>
        <a:lstStyle/>
        <a:p>
          <a:r>
            <a:rPr lang="bs-Latn-BA" noProof="0" dirty="0"/>
            <a:t>Plenarna diskusija </a:t>
          </a:r>
        </a:p>
      </dgm:t>
    </dgm:pt>
    <dgm:pt modelId="{AB9E3E84-798E-AB40-A769-96EF8831F357}" type="parTrans" cxnId="{91C1F3A0-5702-F44C-AFAA-B38D825692F1}">
      <dgm:prSet/>
      <dgm:spPr/>
      <dgm:t>
        <a:bodyPr/>
        <a:lstStyle/>
        <a:p>
          <a:endParaRPr lang="bs-Latn-BA" noProof="0" dirty="0"/>
        </a:p>
      </dgm:t>
    </dgm:pt>
    <dgm:pt modelId="{CC0F3142-18FE-154E-8F34-DC99CCE4F673}" type="sibTrans" cxnId="{91C1F3A0-5702-F44C-AFAA-B38D825692F1}">
      <dgm:prSet/>
      <dgm:spPr/>
      <dgm:t>
        <a:bodyPr/>
        <a:lstStyle/>
        <a:p>
          <a:endParaRPr lang="bs-Latn-BA" noProof="0" dirty="0"/>
        </a:p>
      </dgm:t>
    </dgm:pt>
    <dgm:pt modelId="{A2591E74-408E-0741-BDCF-4C55359B4C0A}">
      <dgm:prSet/>
      <dgm:spPr/>
      <dgm:t>
        <a:bodyPr/>
        <a:lstStyle/>
        <a:p>
          <a:r>
            <a:rPr lang="bs-Latn-BA" noProof="0" dirty="0"/>
            <a:t>Ocjenjivanje</a:t>
          </a:r>
        </a:p>
      </dgm:t>
    </dgm:pt>
    <dgm:pt modelId="{487422AA-D10C-F046-A69A-D366A77152D2}" type="parTrans" cxnId="{44EA9A25-3761-1B4B-B8D9-38933459E86A}">
      <dgm:prSet/>
      <dgm:spPr/>
      <dgm:t>
        <a:bodyPr/>
        <a:lstStyle/>
        <a:p>
          <a:endParaRPr lang="bs-Latn-BA" noProof="0" dirty="0"/>
        </a:p>
      </dgm:t>
    </dgm:pt>
    <dgm:pt modelId="{DD972A4E-D328-9F43-B3C2-1AA43D513B87}" type="sibTrans" cxnId="{44EA9A25-3761-1B4B-B8D9-38933459E86A}">
      <dgm:prSet/>
      <dgm:spPr/>
      <dgm:t>
        <a:bodyPr/>
        <a:lstStyle/>
        <a:p>
          <a:endParaRPr lang="bs-Latn-BA" noProof="0" dirty="0"/>
        </a:p>
      </dgm:t>
    </dgm:pt>
    <dgm:pt modelId="{4E36E88C-C34B-AC41-8630-D6AE6889A949}">
      <dgm:prSet phldrT="[Text]"/>
      <dgm:spPr/>
      <dgm:t>
        <a:bodyPr/>
        <a:lstStyle/>
        <a:p>
          <a:r>
            <a:rPr lang="bs-Latn-BA" noProof="0" dirty="0"/>
            <a:t>Usmjerenost ka studentu</a:t>
          </a:r>
        </a:p>
      </dgm:t>
    </dgm:pt>
    <dgm:pt modelId="{4A69A394-E38B-0140-AB62-A16ABC6D404C}" type="parTrans" cxnId="{0F4EF05C-BE7E-DB48-9F50-CCB643A08E8C}">
      <dgm:prSet/>
      <dgm:spPr/>
      <dgm:t>
        <a:bodyPr/>
        <a:lstStyle/>
        <a:p>
          <a:endParaRPr lang="bs-Latn-BA" noProof="0" dirty="0"/>
        </a:p>
      </dgm:t>
    </dgm:pt>
    <dgm:pt modelId="{E5214615-B001-054A-A10D-2E86B6FBBD2F}" type="sibTrans" cxnId="{0F4EF05C-BE7E-DB48-9F50-CCB643A08E8C}">
      <dgm:prSet/>
      <dgm:spPr/>
      <dgm:t>
        <a:bodyPr/>
        <a:lstStyle/>
        <a:p>
          <a:endParaRPr lang="bs-Latn-BA" noProof="0" dirty="0"/>
        </a:p>
      </dgm:t>
    </dgm:pt>
    <dgm:pt modelId="{6F8593DD-76C5-134B-B186-735E540A410A}">
      <dgm:prSet phldrT="[Text]"/>
      <dgm:spPr/>
      <dgm:t>
        <a:bodyPr/>
        <a:lstStyle/>
        <a:p>
          <a:r>
            <a:rPr lang="bs-Latn-BA" noProof="0" dirty="0" err="1"/>
            <a:t>Flipped</a:t>
          </a:r>
          <a:r>
            <a:rPr lang="bs-Latn-BA" noProof="0" dirty="0"/>
            <a:t> </a:t>
          </a:r>
          <a:r>
            <a:rPr lang="bs-Latn-BA" noProof="0" dirty="0" err="1"/>
            <a:t>classroom</a:t>
          </a:r>
          <a:r>
            <a:rPr lang="bs-Latn-BA" noProof="0" dirty="0"/>
            <a:t> i prioriteti</a:t>
          </a:r>
        </a:p>
      </dgm:t>
    </dgm:pt>
    <dgm:pt modelId="{BE37098F-3E68-5D46-8166-2403E6978188}" type="parTrans" cxnId="{8683D7FE-7DFC-7049-8578-658F8BBAC55C}">
      <dgm:prSet/>
      <dgm:spPr/>
      <dgm:t>
        <a:bodyPr/>
        <a:lstStyle/>
        <a:p>
          <a:endParaRPr lang="bs-Latn-BA" noProof="0" dirty="0"/>
        </a:p>
      </dgm:t>
    </dgm:pt>
    <dgm:pt modelId="{61610141-8DCD-0749-B7D1-A5FA057BE7CB}" type="sibTrans" cxnId="{8683D7FE-7DFC-7049-8578-658F8BBAC55C}">
      <dgm:prSet/>
      <dgm:spPr/>
      <dgm:t>
        <a:bodyPr/>
        <a:lstStyle/>
        <a:p>
          <a:endParaRPr lang="bs-Latn-BA" noProof="0" dirty="0"/>
        </a:p>
      </dgm:t>
    </dgm:pt>
    <dgm:pt modelId="{38552F06-F63C-FD45-A956-DF19CB749656}">
      <dgm:prSet phldrT="[Text]"/>
      <dgm:spPr/>
      <dgm:t>
        <a:bodyPr/>
        <a:lstStyle/>
        <a:p>
          <a:r>
            <a:rPr lang="bs-Latn-BA" noProof="0" dirty="0"/>
            <a:t>Sprint od 20 minuta</a:t>
          </a:r>
        </a:p>
      </dgm:t>
    </dgm:pt>
    <dgm:pt modelId="{C64D4248-D26A-D44C-9D8B-8AEAF4036B26}" type="parTrans" cxnId="{18B385DA-242E-EF48-B794-613FE6F39BDF}">
      <dgm:prSet/>
      <dgm:spPr/>
      <dgm:t>
        <a:bodyPr/>
        <a:lstStyle/>
        <a:p>
          <a:endParaRPr lang="bs-Latn-BA" noProof="0" dirty="0"/>
        </a:p>
      </dgm:t>
    </dgm:pt>
    <dgm:pt modelId="{393B59ED-1945-484F-B0D6-C95FFF0C65CF}" type="sibTrans" cxnId="{18B385DA-242E-EF48-B794-613FE6F39BDF}">
      <dgm:prSet/>
      <dgm:spPr/>
      <dgm:t>
        <a:bodyPr/>
        <a:lstStyle/>
        <a:p>
          <a:endParaRPr lang="bs-Latn-BA" noProof="0" dirty="0"/>
        </a:p>
      </dgm:t>
    </dgm:pt>
    <dgm:pt modelId="{BCD4D219-2AA8-214F-BC20-B2D1A7C4B17B}">
      <dgm:prSet/>
      <dgm:spPr/>
      <dgm:t>
        <a:bodyPr/>
        <a:lstStyle/>
        <a:p>
          <a:r>
            <a:rPr lang="bs-Latn-BA" noProof="0" dirty="0"/>
            <a:t>Ankete sa otvorenim pitanjima</a:t>
          </a:r>
        </a:p>
      </dgm:t>
    </dgm:pt>
    <dgm:pt modelId="{E27414A4-ED4D-E849-A0C4-8EE7DF582573}" type="parTrans" cxnId="{EA3D54A6-19B0-8B4D-9662-319796524A1E}">
      <dgm:prSet/>
      <dgm:spPr/>
      <dgm:t>
        <a:bodyPr/>
        <a:lstStyle/>
        <a:p>
          <a:endParaRPr lang="bs-Latn-BA" noProof="0" dirty="0"/>
        </a:p>
      </dgm:t>
    </dgm:pt>
    <dgm:pt modelId="{3A028637-DB00-4B46-9711-DEDCFC9B95E9}" type="sibTrans" cxnId="{EA3D54A6-19B0-8B4D-9662-319796524A1E}">
      <dgm:prSet/>
      <dgm:spPr/>
      <dgm:t>
        <a:bodyPr/>
        <a:lstStyle/>
        <a:p>
          <a:endParaRPr lang="bs-Latn-BA" noProof="0" dirty="0"/>
        </a:p>
      </dgm:t>
    </dgm:pt>
    <dgm:pt modelId="{33970350-7411-244D-AD24-E4D827363A8E}">
      <dgm:prSet/>
      <dgm:spPr/>
      <dgm:t>
        <a:bodyPr/>
        <a:lstStyle/>
        <a:p>
          <a:r>
            <a:rPr lang="bs-Latn-BA" noProof="0" dirty="0"/>
            <a:t>Sistem “hladnih poziva” </a:t>
          </a:r>
        </a:p>
      </dgm:t>
    </dgm:pt>
    <dgm:pt modelId="{84E43190-239F-4946-86EC-2883A2DBBC95}" type="parTrans" cxnId="{06D4635C-05B7-2349-AEA7-A213B69B6355}">
      <dgm:prSet/>
      <dgm:spPr/>
      <dgm:t>
        <a:bodyPr/>
        <a:lstStyle/>
        <a:p>
          <a:endParaRPr lang="bs-Latn-BA" noProof="0" dirty="0"/>
        </a:p>
      </dgm:t>
    </dgm:pt>
    <dgm:pt modelId="{1B3DC593-13F5-F24D-9DDB-B0752793A0CD}" type="sibTrans" cxnId="{06D4635C-05B7-2349-AEA7-A213B69B6355}">
      <dgm:prSet/>
      <dgm:spPr/>
      <dgm:t>
        <a:bodyPr/>
        <a:lstStyle/>
        <a:p>
          <a:endParaRPr lang="bs-Latn-BA" noProof="0" dirty="0"/>
        </a:p>
      </dgm:t>
    </dgm:pt>
    <dgm:pt modelId="{B7F7EBA2-38E4-A941-B0BD-B9B5800EF78B}">
      <dgm:prSet/>
      <dgm:spPr/>
      <dgm:t>
        <a:bodyPr/>
        <a:lstStyle/>
        <a:p>
          <a:r>
            <a:rPr lang="bs-Latn-BA" noProof="0" dirty="0"/>
            <a:t>"</a:t>
          </a:r>
          <a:r>
            <a:rPr lang="bs-Latn-BA" noProof="0" dirty="0" err="1"/>
            <a:t>Peer</a:t>
          </a:r>
          <a:r>
            <a:rPr lang="bs-Latn-BA" noProof="0" dirty="0"/>
            <a:t> </a:t>
          </a:r>
          <a:r>
            <a:rPr lang="bs-Latn-BA" noProof="0" dirty="0" err="1"/>
            <a:t>review</a:t>
          </a:r>
          <a:r>
            <a:rPr lang="bs-Latn-BA" noProof="0" dirty="0"/>
            <a:t>"</a:t>
          </a:r>
        </a:p>
      </dgm:t>
    </dgm:pt>
    <dgm:pt modelId="{9EB1A4D4-48B1-4B45-9A4A-C67418D8A896}" type="parTrans" cxnId="{161DC1FA-2229-C947-A799-56EA1E54BC9E}">
      <dgm:prSet/>
      <dgm:spPr/>
      <dgm:t>
        <a:bodyPr/>
        <a:lstStyle/>
        <a:p>
          <a:endParaRPr lang="bs-Latn-BA" noProof="0" dirty="0"/>
        </a:p>
      </dgm:t>
    </dgm:pt>
    <dgm:pt modelId="{13CB2610-8228-AE46-B427-8BD2E2B07704}" type="sibTrans" cxnId="{161DC1FA-2229-C947-A799-56EA1E54BC9E}">
      <dgm:prSet/>
      <dgm:spPr/>
      <dgm:t>
        <a:bodyPr/>
        <a:lstStyle/>
        <a:p>
          <a:endParaRPr lang="bs-Latn-BA" noProof="0" dirty="0"/>
        </a:p>
      </dgm:t>
    </dgm:pt>
    <dgm:pt modelId="{3EB481D1-03CF-E14C-81D9-26C416237F06}" type="pres">
      <dgm:prSet presAssocID="{BCA10189-5346-CE49-B522-E864A7D26C36}" presName="vert0" presStyleCnt="0">
        <dgm:presLayoutVars>
          <dgm:dir/>
          <dgm:animOne val="branch"/>
          <dgm:animLvl val="lvl"/>
        </dgm:presLayoutVars>
      </dgm:prSet>
      <dgm:spPr/>
    </dgm:pt>
    <dgm:pt modelId="{B38EE62E-29EA-2D40-992C-2C39281373F0}" type="pres">
      <dgm:prSet presAssocID="{DFBED281-7E87-3943-B857-356012B31D01}" presName="thickLine" presStyleLbl="alignNode1" presStyleIdx="0" presStyleCnt="6"/>
      <dgm:spPr/>
    </dgm:pt>
    <dgm:pt modelId="{26F38AE4-AF17-764B-BE3E-9357F707D363}" type="pres">
      <dgm:prSet presAssocID="{DFBED281-7E87-3943-B857-356012B31D01}" presName="horz1" presStyleCnt="0"/>
      <dgm:spPr/>
    </dgm:pt>
    <dgm:pt modelId="{D930C7E1-78A6-DC44-BFFC-B6FD5174DC6E}" type="pres">
      <dgm:prSet presAssocID="{DFBED281-7E87-3943-B857-356012B31D01}" presName="tx1" presStyleLbl="revTx" presStyleIdx="0" presStyleCnt="12"/>
      <dgm:spPr/>
    </dgm:pt>
    <dgm:pt modelId="{FE5B10F8-17F7-0546-A379-E884FFF8EE93}" type="pres">
      <dgm:prSet presAssocID="{DFBED281-7E87-3943-B857-356012B31D01}" presName="vert1" presStyleCnt="0"/>
      <dgm:spPr/>
    </dgm:pt>
    <dgm:pt modelId="{A92F3364-4CF2-8A42-9F0D-788C8A7A9FF1}" type="pres">
      <dgm:prSet presAssocID="{4E36E88C-C34B-AC41-8630-D6AE6889A949}" presName="vertSpace2a" presStyleCnt="0"/>
      <dgm:spPr/>
    </dgm:pt>
    <dgm:pt modelId="{416374E3-5BF9-6F42-BF5D-523D01918770}" type="pres">
      <dgm:prSet presAssocID="{4E36E88C-C34B-AC41-8630-D6AE6889A949}" presName="horz2" presStyleCnt="0"/>
      <dgm:spPr/>
    </dgm:pt>
    <dgm:pt modelId="{EF6D61AF-32D9-9542-BDCC-CCB42D401526}" type="pres">
      <dgm:prSet presAssocID="{4E36E88C-C34B-AC41-8630-D6AE6889A949}" presName="horzSpace2" presStyleCnt="0"/>
      <dgm:spPr/>
    </dgm:pt>
    <dgm:pt modelId="{417538C3-471A-8C4C-9F60-65A15B199E10}" type="pres">
      <dgm:prSet presAssocID="{4E36E88C-C34B-AC41-8630-D6AE6889A949}" presName="tx2" presStyleLbl="revTx" presStyleIdx="1" presStyleCnt="12"/>
      <dgm:spPr/>
    </dgm:pt>
    <dgm:pt modelId="{CECD4AAB-6A2B-DE45-8E9D-5B1222246B80}" type="pres">
      <dgm:prSet presAssocID="{4E36E88C-C34B-AC41-8630-D6AE6889A949}" presName="vert2" presStyleCnt="0"/>
      <dgm:spPr/>
    </dgm:pt>
    <dgm:pt modelId="{8C41164D-E9B1-3449-93C3-530A94F4201A}" type="pres">
      <dgm:prSet presAssocID="{4E36E88C-C34B-AC41-8630-D6AE6889A949}" presName="thinLine2b" presStyleLbl="callout" presStyleIdx="0" presStyleCnt="6"/>
      <dgm:spPr/>
    </dgm:pt>
    <dgm:pt modelId="{17F7E879-1477-3241-AF7F-5B883B1C7804}" type="pres">
      <dgm:prSet presAssocID="{4E36E88C-C34B-AC41-8630-D6AE6889A949}" presName="vertSpace2b" presStyleCnt="0"/>
      <dgm:spPr/>
    </dgm:pt>
    <dgm:pt modelId="{2E79CFBE-49C0-FF48-8812-3098EA12CDC2}" type="pres">
      <dgm:prSet presAssocID="{BCBD5A65-2A65-C641-9CE6-03B342B744B2}" presName="thickLine" presStyleLbl="alignNode1" presStyleIdx="1" presStyleCnt="6"/>
      <dgm:spPr/>
    </dgm:pt>
    <dgm:pt modelId="{5E393899-B1E5-BF4C-AA46-52F49C55ADF9}" type="pres">
      <dgm:prSet presAssocID="{BCBD5A65-2A65-C641-9CE6-03B342B744B2}" presName="horz1" presStyleCnt="0"/>
      <dgm:spPr/>
    </dgm:pt>
    <dgm:pt modelId="{930021A8-2EBA-D941-AB3F-DEB19EFB6A21}" type="pres">
      <dgm:prSet presAssocID="{BCBD5A65-2A65-C641-9CE6-03B342B744B2}" presName="tx1" presStyleLbl="revTx" presStyleIdx="2" presStyleCnt="12"/>
      <dgm:spPr/>
    </dgm:pt>
    <dgm:pt modelId="{DDA92E1E-44B3-634E-8F5F-EBADBF43E18B}" type="pres">
      <dgm:prSet presAssocID="{BCBD5A65-2A65-C641-9CE6-03B342B744B2}" presName="vert1" presStyleCnt="0"/>
      <dgm:spPr/>
    </dgm:pt>
    <dgm:pt modelId="{C7494B12-0A23-A14E-B445-5368C3DE57C8}" type="pres">
      <dgm:prSet presAssocID="{6F8593DD-76C5-134B-B186-735E540A410A}" presName="vertSpace2a" presStyleCnt="0"/>
      <dgm:spPr/>
    </dgm:pt>
    <dgm:pt modelId="{12145917-E829-4845-8650-32FA2FD012E5}" type="pres">
      <dgm:prSet presAssocID="{6F8593DD-76C5-134B-B186-735E540A410A}" presName="horz2" presStyleCnt="0"/>
      <dgm:spPr/>
    </dgm:pt>
    <dgm:pt modelId="{A079FF09-686D-CD4F-950B-3F5FEF1C7036}" type="pres">
      <dgm:prSet presAssocID="{6F8593DD-76C5-134B-B186-735E540A410A}" presName="horzSpace2" presStyleCnt="0"/>
      <dgm:spPr/>
    </dgm:pt>
    <dgm:pt modelId="{57D394FF-03BC-ED44-B920-E0022108867C}" type="pres">
      <dgm:prSet presAssocID="{6F8593DD-76C5-134B-B186-735E540A410A}" presName="tx2" presStyleLbl="revTx" presStyleIdx="3" presStyleCnt="12"/>
      <dgm:spPr/>
    </dgm:pt>
    <dgm:pt modelId="{20695FB6-0C2C-EA4C-BA79-AF910348F137}" type="pres">
      <dgm:prSet presAssocID="{6F8593DD-76C5-134B-B186-735E540A410A}" presName="vert2" presStyleCnt="0"/>
      <dgm:spPr/>
    </dgm:pt>
    <dgm:pt modelId="{9253CC8B-CB7B-0B47-8E5C-1AC4F794DDE7}" type="pres">
      <dgm:prSet presAssocID="{6F8593DD-76C5-134B-B186-735E540A410A}" presName="thinLine2b" presStyleLbl="callout" presStyleIdx="1" presStyleCnt="6"/>
      <dgm:spPr/>
    </dgm:pt>
    <dgm:pt modelId="{DB562ED6-9278-B041-A9BA-428D7D30A9F7}" type="pres">
      <dgm:prSet presAssocID="{6F8593DD-76C5-134B-B186-735E540A410A}" presName="vertSpace2b" presStyleCnt="0"/>
      <dgm:spPr/>
    </dgm:pt>
    <dgm:pt modelId="{10054EB0-AEDE-CC45-84C1-3B6434C8B1C9}" type="pres">
      <dgm:prSet presAssocID="{B4FDA656-62D1-6E45-8D24-5B577E895FD9}" presName="thickLine" presStyleLbl="alignNode1" presStyleIdx="2" presStyleCnt="6"/>
      <dgm:spPr/>
    </dgm:pt>
    <dgm:pt modelId="{97A51871-C265-EB4B-A178-751D9A816330}" type="pres">
      <dgm:prSet presAssocID="{B4FDA656-62D1-6E45-8D24-5B577E895FD9}" presName="horz1" presStyleCnt="0"/>
      <dgm:spPr/>
    </dgm:pt>
    <dgm:pt modelId="{DA4BA0F0-1A8A-D448-8038-B1EFC4DADD4E}" type="pres">
      <dgm:prSet presAssocID="{B4FDA656-62D1-6E45-8D24-5B577E895FD9}" presName="tx1" presStyleLbl="revTx" presStyleIdx="4" presStyleCnt="12"/>
      <dgm:spPr/>
    </dgm:pt>
    <dgm:pt modelId="{98F7425E-DF04-2647-B28C-F09D60E3D2D7}" type="pres">
      <dgm:prSet presAssocID="{B4FDA656-62D1-6E45-8D24-5B577E895FD9}" presName="vert1" presStyleCnt="0"/>
      <dgm:spPr/>
    </dgm:pt>
    <dgm:pt modelId="{3BC08E08-4F15-544E-A8B5-BFA5642B6E76}" type="pres">
      <dgm:prSet presAssocID="{38552F06-F63C-FD45-A956-DF19CB749656}" presName="vertSpace2a" presStyleCnt="0"/>
      <dgm:spPr/>
    </dgm:pt>
    <dgm:pt modelId="{3868DB4C-A2DA-D54D-965D-E092B0FCBCA8}" type="pres">
      <dgm:prSet presAssocID="{38552F06-F63C-FD45-A956-DF19CB749656}" presName="horz2" presStyleCnt="0"/>
      <dgm:spPr/>
    </dgm:pt>
    <dgm:pt modelId="{5FA31696-A768-694A-99A2-CE41F6CFE614}" type="pres">
      <dgm:prSet presAssocID="{38552F06-F63C-FD45-A956-DF19CB749656}" presName="horzSpace2" presStyleCnt="0"/>
      <dgm:spPr/>
    </dgm:pt>
    <dgm:pt modelId="{340ECFFD-46B8-E544-B294-123393F906BA}" type="pres">
      <dgm:prSet presAssocID="{38552F06-F63C-FD45-A956-DF19CB749656}" presName="tx2" presStyleLbl="revTx" presStyleIdx="5" presStyleCnt="12"/>
      <dgm:spPr/>
    </dgm:pt>
    <dgm:pt modelId="{5294095C-245B-5047-9D9A-706A1A308ECC}" type="pres">
      <dgm:prSet presAssocID="{38552F06-F63C-FD45-A956-DF19CB749656}" presName="vert2" presStyleCnt="0"/>
      <dgm:spPr/>
    </dgm:pt>
    <dgm:pt modelId="{65983DFE-2236-C94B-B110-7EF88581AB06}" type="pres">
      <dgm:prSet presAssocID="{38552F06-F63C-FD45-A956-DF19CB749656}" presName="thinLine2b" presStyleLbl="callout" presStyleIdx="2" presStyleCnt="6"/>
      <dgm:spPr/>
    </dgm:pt>
    <dgm:pt modelId="{677B1860-AC32-5041-881E-EA7E7810AB25}" type="pres">
      <dgm:prSet presAssocID="{38552F06-F63C-FD45-A956-DF19CB749656}" presName="vertSpace2b" presStyleCnt="0"/>
      <dgm:spPr/>
    </dgm:pt>
    <dgm:pt modelId="{D64CDE56-A9F1-DE47-8192-295374859462}" type="pres">
      <dgm:prSet presAssocID="{C6224F58-6832-474F-9A10-E418DF10E464}" presName="thickLine" presStyleLbl="alignNode1" presStyleIdx="3" presStyleCnt="6"/>
      <dgm:spPr/>
    </dgm:pt>
    <dgm:pt modelId="{A80581E2-FA69-4147-B4A5-2B7BF94D329B}" type="pres">
      <dgm:prSet presAssocID="{C6224F58-6832-474F-9A10-E418DF10E464}" presName="horz1" presStyleCnt="0"/>
      <dgm:spPr/>
    </dgm:pt>
    <dgm:pt modelId="{00001A78-46B2-7344-AF8B-97C8E7A0286F}" type="pres">
      <dgm:prSet presAssocID="{C6224F58-6832-474F-9A10-E418DF10E464}" presName="tx1" presStyleLbl="revTx" presStyleIdx="6" presStyleCnt="12"/>
      <dgm:spPr/>
    </dgm:pt>
    <dgm:pt modelId="{F9A60251-D0FD-9E4E-B668-D438C672BA64}" type="pres">
      <dgm:prSet presAssocID="{C6224F58-6832-474F-9A10-E418DF10E464}" presName="vert1" presStyleCnt="0"/>
      <dgm:spPr/>
    </dgm:pt>
    <dgm:pt modelId="{BA25AE90-704A-0345-8B3A-64AE0748D4D7}" type="pres">
      <dgm:prSet presAssocID="{BCD4D219-2AA8-214F-BC20-B2D1A7C4B17B}" presName="vertSpace2a" presStyleCnt="0"/>
      <dgm:spPr/>
    </dgm:pt>
    <dgm:pt modelId="{3E15FC2D-27EE-4940-8021-EE9E0423B293}" type="pres">
      <dgm:prSet presAssocID="{BCD4D219-2AA8-214F-BC20-B2D1A7C4B17B}" presName="horz2" presStyleCnt="0"/>
      <dgm:spPr/>
    </dgm:pt>
    <dgm:pt modelId="{60E11640-667A-1C49-80AB-228F66D14A4F}" type="pres">
      <dgm:prSet presAssocID="{BCD4D219-2AA8-214F-BC20-B2D1A7C4B17B}" presName="horzSpace2" presStyleCnt="0"/>
      <dgm:spPr/>
    </dgm:pt>
    <dgm:pt modelId="{453C5ED9-66DF-424C-A574-AEBAD86D8CD8}" type="pres">
      <dgm:prSet presAssocID="{BCD4D219-2AA8-214F-BC20-B2D1A7C4B17B}" presName="tx2" presStyleLbl="revTx" presStyleIdx="7" presStyleCnt="12"/>
      <dgm:spPr/>
    </dgm:pt>
    <dgm:pt modelId="{8D24D85C-AF50-414C-9A94-7A157CD247E1}" type="pres">
      <dgm:prSet presAssocID="{BCD4D219-2AA8-214F-BC20-B2D1A7C4B17B}" presName="vert2" presStyleCnt="0"/>
      <dgm:spPr/>
    </dgm:pt>
    <dgm:pt modelId="{263A83DB-509A-AB4F-B599-88EA973F527A}" type="pres">
      <dgm:prSet presAssocID="{BCD4D219-2AA8-214F-BC20-B2D1A7C4B17B}" presName="thinLine2b" presStyleLbl="callout" presStyleIdx="3" presStyleCnt="6"/>
      <dgm:spPr/>
    </dgm:pt>
    <dgm:pt modelId="{ACA49E19-1E77-0040-A873-97DC801A567E}" type="pres">
      <dgm:prSet presAssocID="{BCD4D219-2AA8-214F-BC20-B2D1A7C4B17B}" presName="vertSpace2b" presStyleCnt="0"/>
      <dgm:spPr/>
    </dgm:pt>
    <dgm:pt modelId="{E7F143C1-40C0-AC4A-8F34-512D43C6E8D6}" type="pres">
      <dgm:prSet presAssocID="{8D08F7AB-1882-E044-8C4C-F692B8249BDD}" presName="thickLine" presStyleLbl="alignNode1" presStyleIdx="4" presStyleCnt="6"/>
      <dgm:spPr/>
    </dgm:pt>
    <dgm:pt modelId="{C31896C8-01EA-964B-BB61-30374649E1AA}" type="pres">
      <dgm:prSet presAssocID="{8D08F7AB-1882-E044-8C4C-F692B8249BDD}" presName="horz1" presStyleCnt="0"/>
      <dgm:spPr/>
    </dgm:pt>
    <dgm:pt modelId="{220C5217-EDAA-F942-8A53-016DE43A5AB3}" type="pres">
      <dgm:prSet presAssocID="{8D08F7AB-1882-E044-8C4C-F692B8249BDD}" presName="tx1" presStyleLbl="revTx" presStyleIdx="8" presStyleCnt="12"/>
      <dgm:spPr/>
    </dgm:pt>
    <dgm:pt modelId="{E0E55B05-08DA-2147-88B5-8F968DE645DC}" type="pres">
      <dgm:prSet presAssocID="{8D08F7AB-1882-E044-8C4C-F692B8249BDD}" presName="vert1" presStyleCnt="0"/>
      <dgm:spPr/>
    </dgm:pt>
    <dgm:pt modelId="{BE4B4FCD-699B-6E4F-B20D-923C223276D2}" type="pres">
      <dgm:prSet presAssocID="{33970350-7411-244D-AD24-E4D827363A8E}" presName="vertSpace2a" presStyleCnt="0"/>
      <dgm:spPr/>
    </dgm:pt>
    <dgm:pt modelId="{3FCD31D9-B3A8-2446-A539-8738D82A6DA4}" type="pres">
      <dgm:prSet presAssocID="{33970350-7411-244D-AD24-E4D827363A8E}" presName="horz2" presStyleCnt="0"/>
      <dgm:spPr/>
    </dgm:pt>
    <dgm:pt modelId="{BBA768AF-9880-7743-8135-1A258E6AACE5}" type="pres">
      <dgm:prSet presAssocID="{33970350-7411-244D-AD24-E4D827363A8E}" presName="horzSpace2" presStyleCnt="0"/>
      <dgm:spPr/>
    </dgm:pt>
    <dgm:pt modelId="{25315092-B4BA-2546-9D21-C39172915759}" type="pres">
      <dgm:prSet presAssocID="{33970350-7411-244D-AD24-E4D827363A8E}" presName="tx2" presStyleLbl="revTx" presStyleIdx="9" presStyleCnt="12"/>
      <dgm:spPr/>
    </dgm:pt>
    <dgm:pt modelId="{292B7EA2-4B97-2440-A58E-00377EB158FE}" type="pres">
      <dgm:prSet presAssocID="{33970350-7411-244D-AD24-E4D827363A8E}" presName="vert2" presStyleCnt="0"/>
      <dgm:spPr/>
    </dgm:pt>
    <dgm:pt modelId="{5F032451-9478-3343-86D3-5A1F84A2DF7D}" type="pres">
      <dgm:prSet presAssocID="{33970350-7411-244D-AD24-E4D827363A8E}" presName="thinLine2b" presStyleLbl="callout" presStyleIdx="4" presStyleCnt="6"/>
      <dgm:spPr/>
    </dgm:pt>
    <dgm:pt modelId="{2287668B-3355-6A4A-8B95-9A1CC00C3434}" type="pres">
      <dgm:prSet presAssocID="{33970350-7411-244D-AD24-E4D827363A8E}" presName="vertSpace2b" presStyleCnt="0"/>
      <dgm:spPr/>
    </dgm:pt>
    <dgm:pt modelId="{88A37487-8111-7041-BFB5-17CCB0460DCB}" type="pres">
      <dgm:prSet presAssocID="{A2591E74-408E-0741-BDCF-4C55359B4C0A}" presName="thickLine" presStyleLbl="alignNode1" presStyleIdx="5" presStyleCnt="6"/>
      <dgm:spPr/>
    </dgm:pt>
    <dgm:pt modelId="{7451AC94-3E0B-F743-A738-2692E58D790C}" type="pres">
      <dgm:prSet presAssocID="{A2591E74-408E-0741-BDCF-4C55359B4C0A}" presName="horz1" presStyleCnt="0"/>
      <dgm:spPr/>
    </dgm:pt>
    <dgm:pt modelId="{FB1300C9-DF6A-FB4E-82EE-4B37AAF27C44}" type="pres">
      <dgm:prSet presAssocID="{A2591E74-408E-0741-BDCF-4C55359B4C0A}" presName="tx1" presStyleLbl="revTx" presStyleIdx="10" presStyleCnt="12"/>
      <dgm:spPr/>
    </dgm:pt>
    <dgm:pt modelId="{4E390B9C-7849-9147-B1BB-8A9574C769C0}" type="pres">
      <dgm:prSet presAssocID="{A2591E74-408E-0741-BDCF-4C55359B4C0A}" presName="vert1" presStyleCnt="0"/>
      <dgm:spPr/>
    </dgm:pt>
    <dgm:pt modelId="{2CFCA9C8-B16A-EF44-9DCD-B497B47B0A37}" type="pres">
      <dgm:prSet presAssocID="{B7F7EBA2-38E4-A941-B0BD-B9B5800EF78B}" presName="vertSpace2a" presStyleCnt="0"/>
      <dgm:spPr/>
    </dgm:pt>
    <dgm:pt modelId="{172386BD-6F51-0849-8AB2-2BAFC53CAF9C}" type="pres">
      <dgm:prSet presAssocID="{B7F7EBA2-38E4-A941-B0BD-B9B5800EF78B}" presName="horz2" presStyleCnt="0"/>
      <dgm:spPr/>
    </dgm:pt>
    <dgm:pt modelId="{55C1CE0D-FDB8-5242-82F3-DD88546C3598}" type="pres">
      <dgm:prSet presAssocID="{B7F7EBA2-38E4-A941-B0BD-B9B5800EF78B}" presName="horzSpace2" presStyleCnt="0"/>
      <dgm:spPr/>
    </dgm:pt>
    <dgm:pt modelId="{101CD454-F72A-6A49-9F0E-645082B039AC}" type="pres">
      <dgm:prSet presAssocID="{B7F7EBA2-38E4-A941-B0BD-B9B5800EF78B}" presName="tx2" presStyleLbl="revTx" presStyleIdx="11" presStyleCnt="12"/>
      <dgm:spPr/>
    </dgm:pt>
    <dgm:pt modelId="{B08F5C6B-0B73-D748-86A5-640015348BE0}" type="pres">
      <dgm:prSet presAssocID="{B7F7EBA2-38E4-A941-B0BD-B9B5800EF78B}" presName="vert2" presStyleCnt="0"/>
      <dgm:spPr/>
    </dgm:pt>
    <dgm:pt modelId="{80A2360E-3ADB-FA4D-A48A-1E541A973996}" type="pres">
      <dgm:prSet presAssocID="{B7F7EBA2-38E4-A941-B0BD-B9B5800EF78B}" presName="thinLine2b" presStyleLbl="callout" presStyleIdx="5" presStyleCnt="6"/>
      <dgm:spPr/>
    </dgm:pt>
    <dgm:pt modelId="{024634BC-11A8-B844-B90D-D6CD47B3A126}" type="pres">
      <dgm:prSet presAssocID="{B7F7EBA2-38E4-A941-B0BD-B9B5800EF78B}" presName="vertSpace2b" presStyleCnt="0"/>
      <dgm:spPr/>
    </dgm:pt>
  </dgm:ptLst>
  <dgm:cxnLst>
    <dgm:cxn modelId="{6A7C4905-0F2A-434E-B176-71060DF4D187}" type="presOf" srcId="{BCA10189-5346-CE49-B522-E864A7D26C36}" destId="{3EB481D1-03CF-E14C-81D9-26C416237F06}" srcOrd="0" destOrd="0" presId="urn:microsoft.com/office/officeart/2008/layout/LinedList"/>
    <dgm:cxn modelId="{78F0180E-93CF-1C43-ACF5-273E8191821C}" srcId="{BCA10189-5346-CE49-B522-E864A7D26C36}" destId="{DFBED281-7E87-3943-B857-356012B31D01}" srcOrd="0" destOrd="0" parTransId="{4EA2939F-4247-3B49-BBFB-F2EDEDD232CF}" sibTransId="{F73B3D84-C79E-1E4A-8CAE-32392378B446}"/>
    <dgm:cxn modelId="{39A5EC14-992E-3244-98C5-6D3EC5FA4D4C}" type="presOf" srcId="{B7F7EBA2-38E4-A941-B0BD-B9B5800EF78B}" destId="{101CD454-F72A-6A49-9F0E-645082B039AC}" srcOrd="0" destOrd="0" presId="urn:microsoft.com/office/officeart/2008/layout/LinedList"/>
    <dgm:cxn modelId="{9EAFC218-3BA6-3A48-98D6-B238F1BE2F60}" type="presOf" srcId="{BCBD5A65-2A65-C641-9CE6-03B342B744B2}" destId="{930021A8-2EBA-D941-AB3F-DEB19EFB6A21}" srcOrd="0" destOrd="0" presId="urn:microsoft.com/office/officeart/2008/layout/LinedList"/>
    <dgm:cxn modelId="{44EA9A25-3761-1B4B-B8D9-38933459E86A}" srcId="{BCA10189-5346-CE49-B522-E864A7D26C36}" destId="{A2591E74-408E-0741-BDCF-4C55359B4C0A}" srcOrd="5" destOrd="0" parTransId="{487422AA-D10C-F046-A69A-D366A77152D2}" sibTransId="{DD972A4E-D328-9F43-B3C2-1AA43D513B87}"/>
    <dgm:cxn modelId="{26951527-D3E7-0940-B36B-A841241BE110}" srcId="{BCA10189-5346-CE49-B522-E864A7D26C36}" destId="{B4FDA656-62D1-6E45-8D24-5B577E895FD9}" srcOrd="2" destOrd="0" parTransId="{DA14537A-28AD-794B-A4D3-3A81CBF9805F}" sibTransId="{6AD9D788-5FF0-314E-8A25-0DE55FA33ABF}"/>
    <dgm:cxn modelId="{3002A929-957F-5540-A564-9AF49C66F3E3}" type="presOf" srcId="{33970350-7411-244D-AD24-E4D827363A8E}" destId="{25315092-B4BA-2546-9D21-C39172915759}" srcOrd="0" destOrd="0" presId="urn:microsoft.com/office/officeart/2008/layout/LinedList"/>
    <dgm:cxn modelId="{96A1B430-458B-AE46-80F6-CC1614208581}" srcId="{BCA10189-5346-CE49-B522-E864A7D26C36}" destId="{C6224F58-6832-474F-9A10-E418DF10E464}" srcOrd="3" destOrd="0" parTransId="{6A606345-FDBB-0B44-AD57-F5A64CA1F0B1}" sibTransId="{4665CA8B-0DF0-0743-B8A9-19FDA5D74878}"/>
    <dgm:cxn modelId="{120D7F43-6D28-844C-BD16-0F693C72F178}" type="presOf" srcId="{8D08F7AB-1882-E044-8C4C-F692B8249BDD}" destId="{220C5217-EDAA-F942-8A53-016DE43A5AB3}" srcOrd="0" destOrd="0" presId="urn:microsoft.com/office/officeart/2008/layout/LinedList"/>
    <dgm:cxn modelId="{A2B07555-C525-7A4B-9E28-647CA7B2DA6C}" srcId="{BCA10189-5346-CE49-B522-E864A7D26C36}" destId="{BCBD5A65-2A65-C641-9CE6-03B342B744B2}" srcOrd="1" destOrd="0" parTransId="{18384753-A207-D74D-863B-3D0330FF3F75}" sibTransId="{A9382146-F733-8C47-B7CF-2CDEDD684ED8}"/>
    <dgm:cxn modelId="{06D4635C-05B7-2349-AEA7-A213B69B6355}" srcId="{8D08F7AB-1882-E044-8C4C-F692B8249BDD}" destId="{33970350-7411-244D-AD24-E4D827363A8E}" srcOrd="0" destOrd="0" parTransId="{84E43190-239F-4946-86EC-2883A2DBBC95}" sibTransId="{1B3DC593-13F5-F24D-9DDB-B0752793A0CD}"/>
    <dgm:cxn modelId="{0F4EF05C-BE7E-DB48-9F50-CCB643A08E8C}" srcId="{DFBED281-7E87-3943-B857-356012B31D01}" destId="{4E36E88C-C34B-AC41-8630-D6AE6889A949}" srcOrd="0" destOrd="0" parTransId="{4A69A394-E38B-0140-AB62-A16ABC6D404C}" sibTransId="{E5214615-B001-054A-A10D-2E86B6FBBD2F}"/>
    <dgm:cxn modelId="{56FC3762-3AC1-CD4A-A789-74EA8688797F}" type="presOf" srcId="{BCD4D219-2AA8-214F-BC20-B2D1A7C4B17B}" destId="{453C5ED9-66DF-424C-A574-AEBAD86D8CD8}" srcOrd="0" destOrd="0" presId="urn:microsoft.com/office/officeart/2008/layout/LinedList"/>
    <dgm:cxn modelId="{FAA49868-B8AF-FB40-AF41-5B40385256F1}" type="presOf" srcId="{A2591E74-408E-0741-BDCF-4C55359B4C0A}" destId="{FB1300C9-DF6A-FB4E-82EE-4B37AAF27C44}" srcOrd="0" destOrd="0" presId="urn:microsoft.com/office/officeart/2008/layout/LinedList"/>
    <dgm:cxn modelId="{8E07CE70-B252-8940-9E27-3D44CF80FDA4}" type="presOf" srcId="{DFBED281-7E87-3943-B857-356012B31D01}" destId="{D930C7E1-78A6-DC44-BFFC-B6FD5174DC6E}" srcOrd="0" destOrd="0" presId="urn:microsoft.com/office/officeart/2008/layout/LinedList"/>
    <dgm:cxn modelId="{37974071-D0F4-734A-998A-63E8C66008C1}" type="presOf" srcId="{B4FDA656-62D1-6E45-8D24-5B577E895FD9}" destId="{DA4BA0F0-1A8A-D448-8038-B1EFC4DADD4E}" srcOrd="0" destOrd="0" presId="urn:microsoft.com/office/officeart/2008/layout/LinedList"/>
    <dgm:cxn modelId="{21C90490-EB2D-5A40-9174-5884B48E3944}" type="presOf" srcId="{6F8593DD-76C5-134B-B186-735E540A410A}" destId="{57D394FF-03BC-ED44-B920-E0022108867C}" srcOrd="0" destOrd="0" presId="urn:microsoft.com/office/officeart/2008/layout/LinedList"/>
    <dgm:cxn modelId="{91C1F3A0-5702-F44C-AFAA-B38D825692F1}" srcId="{BCA10189-5346-CE49-B522-E864A7D26C36}" destId="{8D08F7AB-1882-E044-8C4C-F692B8249BDD}" srcOrd="4" destOrd="0" parTransId="{AB9E3E84-798E-AB40-A769-96EF8831F357}" sibTransId="{CC0F3142-18FE-154E-8F34-DC99CCE4F673}"/>
    <dgm:cxn modelId="{EA3D54A6-19B0-8B4D-9662-319796524A1E}" srcId="{C6224F58-6832-474F-9A10-E418DF10E464}" destId="{BCD4D219-2AA8-214F-BC20-B2D1A7C4B17B}" srcOrd="0" destOrd="0" parTransId="{E27414A4-ED4D-E849-A0C4-8EE7DF582573}" sibTransId="{3A028637-DB00-4B46-9711-DEDCFC9B95E9}"/>
    <dgm:cxn modelId="{A943BCB4-3CFE-3F4A-9F2C-C16F8BE84F96}" type="presOf" srcId="{38552F06-F63C-FD45-A956-DF19CB749656}" destId="{340ECFFD-46B8-E544-B294-123393F906BA}" srcOrd="0" destOrd="0" presId="urn:microsoft.com/office/officeart/2008/layout/LinedList"/>
    <dgm:cxn modelId="{18B385DA-242E-EF48-B794-613FE6F39BDF}" srcId="{B4FDA656-62D1-6E45-8D24-5B577E895FD9}" destId="{38552F06-F63C-FD45-A956-DF19CB749656}" srcOrd="0" destOrd="0" parTransId="{C64D4248-D26A-D44C-9D8B-8AEAF4036B26}" sibTransId="{393B59ED-1945-484F-B0D6-C95FFF0C65CF}"/>
    <dgm:cxn modelId="{624E21F0-B165-A144-9FE8-0FC71C642F7D}" type="presOf" srcId="{4E36E88C-C34B-AC41-8630-D6AE6889A949}" destId="{417538C3-471A-8C4C-9F60-65A15B199E10}" srcOrd="0" destOrd="0" presId="urn:microsoft.com/office/officeart/2008/layout/LinedList"/>
    <dgm:cxn modelId="{476F80F5-7C08-274E-A180-F98DFFBB6672}" type="presOf" srcId="{C6224F58-6832-474F-9A10-E418DF10E464}" destId="{00001A78-46B2-7344-AF8B-97C8E7A0286F}" srcOrd="0" destOrd="0" presId="urn:microsoft.com/office/officeart/2008/layout/LinedList"/>
    <dgm:cxn modelId="{161DC1FA-2229-C947-A799-56EA1E54BC9E}" srcId="{A2591E74-408E-0741-BDCF-4C55359B4C0A}" destId="{B7F7EBA2-38E4-A941-B0BD-B9B5800EF78B}" srcOrd="0" destOrd="0" parTransId="{9EB1A4D4-48B1-4B45-9A4A-C67418D8A896}" sibTransId="{13CB2610-8228-AE46-B427-8BD2E2B07704}"/>
    <dgm:cxn modelId="{8683D7FE-7DFC-7049-8578-658F8BBAC55C}" srcId="{BCBD5A65-2A65-C641-9CE6-03B342B744B2}" destId="{6F8593DD-76C5-134B-B186-735E540A410A}" srcOrd="0" destOrd="0" parTransId="{BE37098F-3E68-5D46-8166-2403E6978188}" sibTransId="{61610141-8DCD-0749-B7D1-A5FA057BE7CB}"/>
    <dgm:cxn modelId="{655234AF-58C4-CF45-8813-B06ABD5FD8CE}" type="presParOf" srcId="{3EB481D1-03CF-E14C-81D9-26C416237F06}" destId="{B38EE62E-29EA-2D40-992C-2C39281373F0}" srcOrd="0" destOrd="0" presId="urn:microsoft.com/office/officeart/2008/layout/LinedList"/>
    <dgm:cxn modelId="{2F488749-4504-014F-A342-E1A10F4750F9}" type="presParOf" srcId="{3EB481D1-03CF-E14C-81D9-26C416237F06}" destId="{26F38AE4-AF17-764B-BE3E-9357F707D363}" srcOrd="1" destOrd="0" presId="urn:microsoft.com/office/officeart/2008/layout/LinedList"/>
    <dgm:cxn modelId="{CF3642C7-D9E4-1E40-BE3D-33368F54CB46}" type="presParOf" srcId="{26F38AE4-AF17-764B-BE3E-9357F707D363}" destId="{D930C7E1-78A6-DC44-BFFC-B6FD5174DC6E}" srcOrd="0" destOrd="0" presId="urn:microsoft.com/office/officeart/2008/layout/LinedList"/>
    <dgm:cxn modelId="{E9453CC4-A85B-F74F-8A74-AA2EC7D5E263}" type="presParOf" srcId="{26F38AE4-AF17-764B-BE3E-9357F707D363}" destId="{FE5B10F8-17F7-0546-A379-E884FFF8EE93}" srcOrd="1" destOrd="0" presId="urn:microsoft.com/office/officeart/2008/layout/LinedList"/>
    <dgm:cxn modelId="{6B82E15B-D808-3746-98CC-CAF9DDF20B7F}" type="presParOf" srcId="{FE5B10F8-17F7-0546-A379-E884FFF8EE93}" destId="{A92F3364-4CF2-8A42-9F0D-788C8A7A9FF1}" srcOrd="0" destOrd="0" presId="urn:microsoft.com/office/officeart/2008/layout/LinedList"/>
    <dgm:cxn modelId="{A2F34E11-5D9F-2C4A-8F4D-4B4DE9749E1F}" type="presParOf" srcId="{FE5B10F8-17F7-0546-A379-E884FFF8EE93}" destId="{416374E3-5BF9-6F42-BF5D-523D01918770}" srcOrd="1" destOrd="0" presId="urn:microsoft.com/office/officeart/2008/layout/LinedList"/>
    <dgm:cxn modelId="{3B4563BD-6388-AC49-8C52-8C7B793A3147}" type="presParOf" srcId="{416374E3-5BF9-6F42-BF5D-523D01918770}" destId="{EF6D61AF-32D9-9542-BDCC-CCB42D401526}" srcOrd="0" destOrd="0" presId="urn:microsoft.com/office/officeart/2008/layout/LinedList"/>
    <dgm:cxn modelId="{303CE72A-B90A-6748-B170-85EA553A1319}" type="presParOf" srcId="{416374E3-5BF9-6F42-BF5D-523D01918770}" destId="{417538C3-471A-8C4C-9F60-65A15B199E10}" srcOrd="1" destOrd="0" presId="urn:microsoft.com/office/officeart/2008/layout/LinedList"/>
    <dgm:cxn modelId="{808ED278-C461-7845-B739-71504BCB94A1}" type="presParOf" srcId="{416374E3-5BF9-6F42-BF5D-523D01918770}" destId="{CECD4AAB-6A2B-DE45-8E9D-5B1222246B80}" srcOrd="2" destOrd="0" presId="urn:microsoft.com/office/officeart/2008/layout/LinedList"/>
    <dgm:cxn modelId="{D9AB1830-FC56-A949-B064-76B5172D438E}" type="presParOf" srcId="{FE5B10F8-17F7-0546-A379-E884FFF8EE93}" destId="{8C41164D-E9B1-3449-93C3-530A94F4201A}" srcOrd="2" destOrd="0" presId="urn:microsoft.com/office/officeart/2008/layout/LinedList"/>
    <dgm:cxn modelId="{669A9776-4676-1842-99EE-F9FCB5303AA1}" type="presParOf" srcId="{FE5B10F8-17F7-0546-A379-E884FFF8EE93}" destId="{17F7E879-1477-3241-AF7F-5B883B1C7804}" srcOrd="3" destOrd="0" presId="urn:microsoft.com/office/officeart/2008/layout/LinedList"/>
    <dgm:cxn modelId="{3E776985-FEBB-BF43-9F6D-3A39C8415071}" type="presParOf" srcId="{3EB481D1-03CF-E14C-81D9-26C416237F06}" destId="{2E79CFBE-49C0-FF48-8812-3098EA12CDC2}" srcOrd="2" destOrd="0" presId="urn:microsoft.com/office/officeart/2008/layout/LinedList"/>
    <dgm:cxn modelId="{22079514-6083-544A-8901-BB2C8F52DD74}" type="presParOf" srcId="{3EB481D1-03CF-E14C-81D9-26C416237F06}" destId="{5E393899-B1E5-BF4C-AA46-52F49C55ADF9}" srcOrd="3" destOrd="0" presId="urn:microsoft.com/office/officeart/2008/layout/LinedList"/>
    <dgm:cxn modelId="{1868E5FB-960B-AA4A-8121-3657667175AD}" type="presParOf" srcId="{5E393899-B1E5-BF4C-AA46-52F49C55ADF9}" destId="{930021A8-2EBA-D941-AB3F-DEB19EFB6A21}" srcOrd="0" destOrd="0" presId="urn:microsoft.com/office/officeart/2008/layout/LinedList"/>
    <dgm:cxn modelId="{49ABA617-0028-A646-9D95-32C4938CCF3B}" type="presParOf" srcId="{5E393899-B1E5-BF4C-AA46-52F49C55ADF9}" destId="{DDA92E1E-44B3-634E-8F5F-EBADBF43E18B}" srcOrd="1" destOrd="0" presId="urn:microsoft.com/office/officeart/2008/layout/LinedList"/>
    <dgm:cxn modelId="{AD2D5611-CED5-2848-9E3E-2505879D4D1B}" type="presParOf" srcId="{DDA92E1E-44B3-634E-8F5F-EBADBF43E18B}" destId="{C7494B12-0A23-A14E-B445-5368C3DE57C8}" srcOrd="0" destOrd="0" presId="urn:microsoft.com/office/officeart/2008/layout/LinedList"/>
    <dgm:cxn modelId="{AE33CFFD-6858-6245-8106-6AE6AFEB3C82}" type="presParOf" srcId="{DDA92E1E-44B3-634E-8F5F-EBADBF43E18B}" destId="{12145917-E829-4845-8650-32FA2FD012E5}" srcOrd="1" destOrd="0" presId="urn:microsoft.com/office/officeart/2008/layout/LinedList"/>
    <dgm:cxn modelId="{2B3ABB2A-1E76-FD4D-8D48-89A3B399B398}" type="presParOf" srcId="{12145917-E829-4845-8650-32FA2FD012E5}" destId="{A079FF09-686D-CD4F-950B-3F5FEF1C7036}" srcOrd="0" destOrd="0" presId="urn:microsoft.com/office/officeart/2008/layout/LinedList"/>
    <dgm:cxn modelId="{C259BB95-E77E-3D4D-95DB-AB7A94F516A2}" type="presParOf" srcId="{12145917-E829-4845-8650-32FA2FD012E5}" destId="{57D394FF-03BC-ED44-B920-E0022108867C}" srcOrd="1" destOrd="0" presId="urn:microsoft.com/office/officeart/2008/layout/LinedList"/>
    <dgm:cxn modelId="{C8FDCD9A-F7C6-6E46-AFD1-08B6C4DA79A5}" type="presParOf" srcId="{12145917-E829-4845-8650-32FA2FD012E5}" destId="{20695FB6-0C2C-EA4C-BA79-AF910348F137}" srcOrd="2" destOrd="0" presId="urn:microsoft.com/office/officeart/2008/layout/LinedList"/>
    <dgm:cxn modelId="{AE5F29E5-843F-1148-8140-7AB54B3FD3B7}" type="presParOf" srcId="{DDA92E1E-44B3-634E-8F5F-EBADBF43E18B}" destId="{9253CC8B-CB7B-0B47-8E5C-1AC4F794DDE7}" srcOrd="2" destOrd="0" presId="urn:microsoft.com/office/officeart/2008/layout/LinedList"/>
    <dgm:cxn modelId="{F1B62645-DDB3-4240-B9FE-FF767E436C21}" type="presParOf" srcId="{DDA92E1E-44B3-634E-8F5F-EBADBF43E18B}" destId="{DB562ED6-9278-B041-A9BA-428D7D30A9F7}" srcOrd="3" destOrd="0" presId="urn:microsoft.com/office/officeart/2008/layout/LinedList"/>
    <dgm:cxn modelId="{2A672C10-D83E-BF4D-BB99-2DA2D377097C}" type="presParOf" srcId="{3EB481D1-03CF-E14C-81D9-26C416237F06}" destId="{10054EB0-AEDE-CC45-84C1-3B6434C8B1C9}" srcOrd="4" destOrd="0" presId="urn:microsoft.com/office/officeart/2008/layout/LinedList"/>
    <dgm:cxn modelId="{B835B43D-EF15-3049-96C6-AA5FA4100871}" type="presParOf" srcId="{3EB481D1-03CF-E14C-81D9-26C416237F06}" destId="{97A51871-C265-EB4B-A178-751D9A816330}" srcOrd="5" destOrd="0" presId="urn:microsoft.com/office/officeart/2008/layout/LinedList"/>
    <dgm:cxn modelId="{7376E9D3-75DA-C848-96F8-F2D9A61587A5}" type="presParOf" srcId="{97A51871-C265-EB4B-A178-751D9A816330}" destId="{DA4BA0F0-1A8A-D448-8038-B1EFC4DADD4E}" srcOrd="0" destOrd="0" presId="urn:microsoft.com/office/officeart/2008/layout/LinedList"/>
    <dgm:cxn modelId="{3616D5D0-BE24-6642-806F-B11E566BCA50}" type="presParOf" srcId="{97A51871-C265-EB4B-A178-751D9A816330}" destId="{98F7425E-DF04-2647-B28C-F09D60E3D2D7}" srcOrd="1" destOrd="0" presId="urn:microsoft.com/office/officeart/2008/layout/LinedList"/>
    <dgm:cxn modelId="{F9857DC8-C3B3-544C-93D2-54826F654D35}" type="presParOf" srcId="{98F7425E-DF04-2647-B28C-F09D60E3D2D7}" destId="{3BC08E08-4F15-544E-A8B5-BFA5642B6E76}" srcOrd="0" destOrd="0" presId="urn:microsoft.com/office/officeart/2008/layout/LinedList"/>
    <dgm:cxn modelId="{6B84FEC7-29CB-DC41-A3A9-B00D78FA6C6D}" type="presParOf" srcId="{98F7425E-DF04-2647-B28C-F09D60E3D2D7}" destId="{3868DB4C-A2DA-D54D-965D-E092B0FCBCA8}" srcOrd="1" destOrd="0" presId="urn:microsoft.com/office/officeart/2008/layout/LinedList"/>
    <dgm:cxn modelId="{9393D4C8-2918-FB4B-A9B0-F3BF7743B368}" type="presParOf" srcId="{3868DB4C-A2DA-D54D-965D-E092B0FCBCA8}" destId="{5FA31696-A768-694A-99A2-CE41F6CFE614}" srcOrd="0" destOrd="0" presId="urn:microsoft.com/office/officeart/2008/layout/LinedList"/>
    <dgm:cxn modelId="{35BD77CB-2144-6242-841B-989A67D41C2D}" type="presParOf" srcId="{3868DB4C-A2DA-D54D-965D-E092B0FCBCA8}" destId="{340ECFFD-46B8-E544-B294-123393F906BA}" srcOrd="1" destOrd="0" presId="urn:microsoft.com/office/officeart/2008/layout/LinedList"/>
    <dgm:cxn modelId="{73B05FD9-E553-4E4A-96E9-7CD517EEE00D}" type="presParOf" srcId="{3868DB4C-A2DA-D54D-965D-E092B0FCBCA8}" destId="{5294095C-245B-5047-9D9A-706A1A308ECC}" srcOrd="2" destOrd="0" presId="urn:microsoft.com/office/officeart/2008/layout/LinedList"/>
    <dgm:cxn modelId="{BA758F72-FE2D-A64D-8170-56A878F489E7}" type="presParOf" srcId="{98F7425E-DF04-2647-B28C-F09D60E3D2D7}" destId="{65983DFE-2236-C94B-B110-7EF88581AB06}" srcOrd="2" destOrd="0" presId="urn:microsoft.com/office/officeart/2008/layout/LinedList"/>
    <dgm:cxn modelId="{8EA97BB1-FBCB-F746-A026-011F45E5FB23}" type="presParOf" srcId="{98F7425E-DF04-2647-B28C-F09D60E3D2D7}" destId="{677B1860-AC32-5041-881E-EA7E7810AB25}" srcOrd="3" destOrd="0" presId="urn:microsoft.com/office/officeart/2008/layout/LinedList"/>
    <dgm:cxn modelId="{740DA9B9-762E-3C48-A776-E696FC8BD030}" type="presParOf" srcId="{3EB481D1-03CF-E14C-81D9-26C416237F06}" destId="{D64CDE56-A9F1-DE47-8192-295374859462}" srcOrd="6" destOrd="0" presId="urn:microsoft.com/office/officeart/2008/layout/LinedList"/>
    <dgm:cxn modelId="{AF14E62A-7E0F-8A4F-8D96-DC956C9CFA3D}" type="presParOf" srcId="{3EB481D1-03CF-E14C-81D9-26C416237F06}" destId="{A80581E2-FA69-4147-B4A5-2B7BF94D329B}" srcOrd="7" destOrd="0" presId="urn:microsoft.com/office/officeart/2008/layout/LinedList"/>
    <dgm:cxn modelId="{7E7F4E36-470A-D044-8623-F6CFD28EDDE2}" type="presParOf" srcId="{A80581E2-FA69-4147-B4A5-2B7BF94D329B}" destId="{00001A78-46B2-7344-AF8B-97C8E7A0286F}" srcOrd="0" destOrd="0" presId="urn:microsoft.com/office/officeart/2008/layout/LinedList"/>
    <dgm:cxn modelId="{EE54E2EE-386C-B141-85A0-5BDB54625774}" type="presParOf" srcId="{A80581E2-FA69-4147-B4A5-2B7BF94D329B}" destId="{F9A60251-D0FD-9E4E-B668-D438C672BA64}" srcOrd="1" destOrd="0" presId="urn:microsoft.com/office/officeart/2008/layout/LinedList"/>
    <dgm:cxn modelId="{2DE751AB-210D-1F42-833A-B5343AA41888}" type="presParOf" srcId="{F9A60251-D0FD-9E4E-B668-D438C672BA64}" destId="{BA25AE90-704A-0345-8B3A-64AE0748D4D7}" srcOrd="0" destOrd="0" presId="urn:microsoft.com/office/officeart/2008/layout/LinedList"/>
    <dgm:cxn modelId="{5EA7578F-C044-C247-8FD4-5592176A14D8}" type="presParOf" srcId="{F9A60251-D0FD-9E4E-B668-D438C672BA64}" destId="{3E15FC2D-27EE-4940-8021-EE9E0423B293}" srcOrd="1" destOrd="0" presId="urn:microsoft.com/office/officeart/2008/layout/LinedList"/>
    <dgm:cxn modelId="{C8A44FAA-83D7-7347-991C-A8DD1016CB2E}" type="presParOf" srcId="{3E15FC2D-27EE-4940-8021-EE9E0423B293}" destId="{60E11640-667A-1C49-80AB-228F66D14A4F}" srcOrd="0" destOrd="0" presId="urn:microsoft.com/office/officeart/2008/layout/LinedList"/>
    <dgm:cxn modelId="{4D039F7A-D314-134E-A6EA-38A555F335B8}" type="presParOf" srcId="{3E15FC2D-27EE-4940-8021-EE9E0423B293}" destId="{453C5ED9-66DF-424C-A574-AEBAD86D8CD8}" srcOrd="1" destOrd="0" presId="urn:microsoft.com/office/officeart/2008/layout/LinedList"/>
    <dgm:cxn modelId="{0C435AA1-CCC2-064D-9E2D-A4717F41A570}" type="presParOf" srcId="{3E15FC2D-27EE-4940-8021-EE9E0423B293}" destId="{8D24D85C-AF50-414C-9A94-7A157CD247E1}" srcOrd="2" destOrd="0" presId="urn:microsoft.com/office/officeart/2008/layout/LinedList"/>
    <dgm:cxn modelId="{DA471BF9-21B3-6A43-A0D4-9A68B19A21C4}" type="presParOf" srcId="{F9A60251-D0FD-9E4E-B668-D438C672BA64}" destId="{263A83DB-509A-AB4F-B599-88EA973F527A}" srcOrd="2" destOrd="0" presId="urn:microsoft.com/office/officeart/2008/layout/LinedList"/>
    <dgm:cxn modelId="{965DAD65-725B-1948-8401-763693E64C76}" type="presParOf" srcId="{F9A60251-D0FD-9E4E-B668-D438C672BA64}" destId="{ACA49E19-1E77-0040-A873-97DC801A567E}" srcOrd="3" destOrd="0" presId="urn:microsoft.com/office/officeart/2008/layout/LinedList"/>
    <dgm:cxn modelId="{45146659-D892-A04E-8EF1-3DDAB6D17E44}" type="presParOf" srcId="{3EB481D1-03CF-E14C-81D9-26C416237F06}" destId="{E7F143C1-40C0-AC4A-8F34-512D43C6E8D6}" srcOrd="8" destOrd="0" presId="urn:microsoft.com/office/officeart/2008/layout/LinedList"/>
    <dgm:cxn modelId="{51CE7163-E780-D049-9D56-BA5BA938458A}" type="presParOf" srcId="{3EB481D1-03CF-E14C-81D9-26C416237F06}" destId="{C31896C8-01EA-964B-BB61-30374649E1AA}" srcOrd="9" destOrd="0" presId="urn:microsoft.com/office/officeart/2008/layout/LinedList"/>
    <dgm:cxn modelId="{2B6DBE5B-E9E6-5B4F-B3E1-83DECD431AFF}" type="presParOf" srcId="{C31896C8-01EA-964B-BB61-30374649E1AA}" destId="{220C5217-EDAA-F942-8A53-016DE43A5AB3}" srcOrd="0" destOrd="0" presId="urn:microsoft.com/office/officeart/2008/layout/LinedList"/>
    <dgm:cxn modelId="{6C730F5C-C1D5-FC41-BC64-588F807446AE}" type="presParOf" srcId="{C31896C8-01EA-964B-BB61-30374649E1AA}" destId="{E0E55B05-08DA-2147-88B5-8F968DE645DC}" srcOrd="1" destOrd="0" presId="urn:microsoft.com/office/officeart/2008/layout/LinedList"/>
    <dgm:cxn modelId="{C9DF5ED0-08BE-974E-AD6A-D56027DCA5EE}" type="presParOf" srcId="{E0E55B05-08DA-2147-88B5-8F968DE645DC}" destId="{BE4B4FCD-699B-6E4F-B20D-923C223276D2}" srcOrd="0" destOrd="0" presId="urn:microsoft.com/office/officeart/2008/layout/LinedList"/>
    <dgm:cxn modelId="{6E911ABB-0FEF-2448-85DF-5C70C8087B90}" type="presParOf" srcId="{E0E55B05-08DA-2147-88B5-8F968DE645DC}" destId="{3FCD31D9-B3A8-2446-A539-8738D82A6DA4}" srcOrd="1" destOrd="0" presId="urn:microsoft.com/office/officeart/2008/layout/LinedList"/>
    <dgm:cxn modelId="{BB10CD5D-D290-5E4D-9445-58E7D7685136}" type="presParOf" srcId="{3FCD31D9-B3A8-2446-A539-8738D82A6DA4}" destId="{BBA768AF-9880-7743-8135-1A258E6AACE5}" srcOrd="0" destOrd="0" presId="urn:microsoft.com/office/officeart/2008/layout/LinedList"/>
    <dgm:cxn modelId="{37E15B96-9412-214E-9DA6-9D1932F21095}" type="presParOf" srcId="{3FCD31D9-B3A8-2446-A539-8738D82A6DA4}" destId="{25315092-B4BA-2546-9D21-C39172915759}" srcOrd="1" destOrd="0" presId="urn:microsoft.com/office/officeart/2008/layout/LinedList"/>
    <dgm:cxn modelId="{C5B1488F-0C5E-F14D-A820-70C9CB8B1E37}" type="presParOf" srcId="{3FCD31D9-B3A8-2446-A539-8738D82A6DA4}" destId="{292B7EA2-4B97-2440-A58E-00377EB158FE}" srcOrd="2" destOrd="0" presId="urn:microsoft.com/office/officeart/2008/layout/LinedList"/>
    <dgm:cxn modelId="{5FD99F8F-1541-5448-A0A3-CE8C36DF8DC4}" type="presParOf" srcId="{E0E55B05-08DA-2147-88B5-8F968DE645DC}" destId="{5F032451-9478-3343-86D3-5A1F84A2DF7D}" srcOrd="2" destOrd="0" presId="urn:microsoft.com/office/officeart/2008/layout/LinedList"/>
    <dgm:cxn modelId="{32245143-0F5F-8145-89C5-05D971492CBA}" type="presParOf" srcId="{E0E55B05-08DA-2147-88B5-8F968DE645DC}" destId="{2287668B-3355-6A4A-8B95-9A1CC00C3434}" srcOrd="3" destOrd="0" presId="urn:microsoft.com/office/officeart/2008/layout/LinedList"/>
    <dgm:cxn modelId="{ED1B95B4-CC77-0E4E-AC3E-4F371D67BB01}" type="presParOf" srcId="{3EB481D1-03CF-E14C-81D9-26C416237F06}" destId="{88A37487-8111-7041-BFB5-17CCB0460DCB}" srcOrd="10" destOrd="0" presId="urn:microsoft.com/office/officeart/2008/layout/LinedList"/>
    <dgm:cxn modelId="{E1567956-153C-4A4A-B511-CA30D6A62005}" type="presParOf" srcId="{3EB481D1-03CF-E14C-81D9-26C416237F06}" destId="{7451AC94-3E0B-F743-A738-2692E58D790C}" srcOrd="11" destOrd="0" presId="urn:microsoft.com/office/officeart/2008/layout/LinedList"/>
    <dgm:cxn modelId="{C13A420E-5F97-884B-97A8-4D844621B3EA}" type="presParOf" srcId="{7451AC94-3E0B-F743-A738-2692E58D790C}" destId="{FB1300C9-DF6A-FB4E-82EE-4B37AAF27C44}" srcOrd="0" destOrd="0" presId="urn:microsoft.com/office/officeart/2008/layout/LinedList"/>
    <dgm:cxn modelId="{6EA34C78-2858-A249-899F-1DFAC3D1641E}" type="presParOf" srcId="{7451AC94-3E0B-F743-A738-2692E58D790C}" destId="{4E390B9C-7849-9147-B1BB-8A9574C769C0}" srcOrd="1" destOrd="0" presId="urn:microsoft.com/office/officeart/2008/layout/LinedList"/>
    <dgm:cxn modelId="{87EFE91A-9177-E840-B32A-7F0C639B57A6}" type="presParOf" srcId="{4E390B9C-7849-9147-B1BB-8A9574C769C0}" destId="{2CFCA9C8-B16A-EF44-9DCD-B497B47B0A37}" srcOrd="0" destOrd="0" presId="urn:microsoft.com/office/officeart/2008/layout/LinedList"/>
    <dgm:cxn modelId="{85858315-B163-614D-897E-7E53A84F65AC}" type="presParOf" srcId="{4E390B9C-7849-9147-B1BB-8A9574C769C0}" destId="{172386BD-6F51-0849-8AB2-2BAFC53CAF9C}" srcOrd="1" destOrd="0" presId="urn:microsoft.com/office/officeart/2008/layout/LinedList"/>
    <dgm:cxn modelId="{64CFADBD-0295-2B44-9E72-360980EB4FD1}" type="presParOf" srcId="{172386BD-6F51-0849-8AB2-2BAFC53CAF9C}" destId="{55C1CE0D-FDB8-5242-82F3-DD88546C3598}" srcOrd="0" destOrd="0" presId="urn:microsoft.com/office/officeart/2008/layout/LinedList"/>
    <dgm:cxn modelId="{6374A8C6-AFB5-6D41-98F8-C083C3B2F2F6}" type="presParOf" srcId="{172386BD-6F51-0849-8AB2-2BAFC53CAF9C}" destId="{101CD454-F72A-6A49-9F0E-645082B039AC}" srcOrd="1" destOrd="0" presId="urn:microsoft.com/office/officeart/2008/layout/LinedList"/>
    <dgm:cxn modelId="{7C0B9DDC-54E3-CA4B-8D4D-157071EB47CF}" type="presParOf" srcId="{172386BD-6F51-0849-8AB2-2BAFC53CAF9C}" destId="{B08F5C6B-0B73-D748-86A5-640015348BE0}" srcOrd="2" destOrd="0" presId="urn:microsoft.com/office/officeart/2008/layout/LinedList"/>
    <dgm:cxn modelId="{F47198C2-CB6F-114E-8627-3A31E6DA65BD}" type="presParOf" srcId="{4E390B9C-7849-9147-B1BB-8A9574C769C0}" destId="{80A2360E-3ADB-FA4D-A48A-1E541A973996}" srcOrd="2" destOrd="0" presId="urn:microsoft.com/office/officeart/2008/layout/LinedList"/>
    <dgm:cxn modelId="{294DDBC0-9959-C949-95D8-0EB5EFD834A8}" type="presParOf" srcId="{4E390B9C-7849-9147-B1BB-8A9574C769C0}" destId="{024634BC-11A8-B844-B90D-D6CD47B3A126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EE62E-29EA-2D40-992C-2C39281373F0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0C7E1-78A6-DC44-BFFC-B6FD5174DC6E}">
      <dsp:nvSpPr>
        <dsp:cNvPr id="0" name=""/>
        <dsp:cNvSpPr/>
      </dsp:nvSpPr>
      <dsp:spPr>
        <a:xfrm>
          <a:off x="0" y="2492"/>
          <a:ext cx="12985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noProof="0" dirty="0"/>
            <a:t>Ciljevi </a:t>
          </a:r>
        </a:p>
      </dsp:txBody>
      <dsp:txXfrm>
        <a:off x="0" y="2492"/>
        <a:ext cx="1298575" cy="850069"/>
      </dsp:txXfrm>
    </dsp:sp>
    <dsp:sp modelId="{417538C3-471A-8C4C-9F60-65A15B199E10}">
      <dsp:nvSpPr>
        <dsp:cNvPr id="0" name=""/>
        <dsp:cNvSpPr/>
      </dsp:nvSpPr>
      <dsp:spPr>
        <a:xfrm>
          <a:off x="1395968" y="41094"/>
          <a:ext cx="5096906" cy="772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3000" kern="1200" noProof="0" dirty="0"/>
            <a:t>Usmjerenost ka studentu</a:t>
          </a:r>
        </a:p>
      </dsp:txBody>
      <dsp:txXfrm>
        <a:off x="1395968" y="41094"/>
        <a:ext cx="5096906" cy="772035"/>
      </dsp:txXfrm>
    </dsp:sp>
    <dsp:sp modelId="{8C41164D-E9B1-3449-93C3-530A94F4201A}">
      <dsp:nvSpPr>
        <dsp:cNvPr id="0" name=""/>
        <dsp:cNvSpPr/>
      </dsp:nvSpPr>
      <dsp:spPr>
        <a:xfrm>
          <a:off x="1298574" y="813130"/>
          <a:ext cx="51943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9CFBE-49C0-FF48-8812-3098EA12CDC2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021A8-2EBA-D941-AB3F-DEB19EFB6A21}">
      <dsp:nvSpPr>
        <dsp:cNvPr id="0" name=""/>
        <dsp:cNvSpPr/>
      </dsp:nvSpPr>
      <dsp:spPr>
        <a:xfrm>
          <a:off x="0" y="852561"/>
          <a:ext cx="12985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noProof="0" dirty="0"/>
            <a:t>Priprema</a:t>
          </a:r>
        </a:p>
      </dsp:txBody>
      <dsp:txXfrm>
        <a:off x="0" y="852561"/>
        <a:ext cx="1298575" cy="850069"/>
      </dsp:txXfrm>
    </dsp:sp>
    <dsp:sp modelId="{57D394FF-03BC-ED44-B920-E0022108867C}">
      <dsp:nvSpPr>
        <dsp:cNvPr id="0" name=""/>
        <dsp:cNvSpPr/>
      </dsp:nvSpPr>
      <dsp:spPr>
        <a:xfrm>
          <a:off x="1395968" y="891163"/>
          <a:ext cx="5096906" cy="772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3000" kern="1200" noProof="0" dirty="0" err="1"/>
            <a:t>Flipped</a:t>
          </a:r>
          <a:r>
            <a:rPr lang="bs-Latn-BA" sz="3000" kern="1200" noProof="0" dirty="0"/>
            <a:t> </a:t>
          </a:r>
          <a:r>
            <a:rPr lang="bs-Latn-BA" sz="3000" kern="1200" noProof="0" dirty="0" err="1"/>
            <a:t>classroom</a:t>
          </a:r>
          <a:r>
            <a:rPr lang="bs-Latn-BA" sz="3000" kern="1200" noProof="0" dirty="0"/>
            <a:t> i prioriteti</a:t>
          </a:r>
        </a:p>
      </dsp:txBody>
      <dsp:txXfrm>
        <a:off x="1395968" y="891163"/>
        <a:ext cx="5096906" cy="772035"/>
      </dsp:txXfrm>
    </dsp:sp>
    <dsp:sp modelId="{9253CC8B-CB7B-0B47-8E5C-1AC4F794DDE7}">
      <dsp:nvSpPr>
        <dsp:cNvPr id="0" name=""/>
        <dsp:cNvSpPr/>
      </dsp:nvSpPr>
      <dsp:spPr>
        <a:xfrm>
          <a:off x="1298574" y="1663199"/>
          <a:ext cx="51943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54EB0-AEDE-CC45-84C1-3B6434C8B1C9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BA0F0-1A8A-D448-8038-B1EFC4DADD4E}">
      <dsp:nvSpPr>
        <dsp:cNvPr id="0" name=""/>
        <dsp:cNvSpPr/>
      </dsp:nvSpPr>
      <dsp:spPr>
        <a:xfrm>
          <a:off x="0" y="1702630"/>
          <a:ext cx="12985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noProof="0" dirty="0"/>
            <a:t>Dizajn sesije</a:t>
          </a:r>
        </a:p>
      </dsp:txBody>
      <dsp:txXfrm>
        <a:off x="0" y="1702630"/>
        <a:ext cx="1298575" cy="850069"/>
      </dsp:txXfrm>
    </dsp:sp>
    <dsp:sp modelId="{340ECFFD-46B8-E544-B294-123393F906BA}">
      <dsp:nvSpPr>
        <dsp:cNvPr id="0" name=""/>
        <dsp:cNvSpPr/>
      </dsp:nvSpPr>
      <dsp:spPr>
        <a:xfrm>
          <a:off x="1395968" y="1741232"/>
          <a:ext cx="5096906" cy="772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3000" kern="1200" noProof="0" dirty="0"/>
            <a:t>Sprint od 20 minuta</a:t>
          </a:r>
        </a:p>
      </dsp:txBody>
      <dsp:txXfrm>
        <a:off x="1395968" y="1741232"/>
        <a:ext cx="5096906" cy="772035"/>
      </dsp:txXfrm>
    </dsp:sp>
    <dsp:sp modelId="{65983DFE-2236-C94B-B110-7EF88581AB06}">
      <dsp:nvSpPr>
        <dsp:cNvPr id="0" name=""/>
        <dsp:cNvSpPr/>
      </dsp:nvSpPr>
      <dsp:spPr>
        <a:xfrm>
          <a:off x="1298574" y="2513268"/>
          <a:ext cx="51943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CDE56-A9F1-DE47-8192-295374859462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01A78-46B2-7344-AF8B-97C8E7A0286F}">
      <dsp:nvSpPr>
        <dsp:cNvPr id="0" name=""/>
        <dsp:cNvSpPr/>
      </dsp:nvSpPr>
      <dsp:spPr>
        <a:xfrm>
          <a:off x="0" y="2552699"/>
          <a:ext cx="12985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noProof="0" dirty="0"/>
            <a:t>Timski rad</a:t>
          </a:r>
        </a:p>
      </dsp:txBody>
      <dsp:txXfrm>
        <a:off x="0" y="2552699"/>
        <a:ext cx="1298575" cy="850069"/>
      </dsp:txXfrm>
    </dsp:sp>
    <dsp:sp modelId="{453C5ED9-66DF-424C-A574-AEBAD86D8CD8}">
      <dsp:nvSpPr>
        <dsp:cNvPr id="0" name=""/>
        <dsp:cNvSpPr/>
      </dsp:nvSpPr>
      <dsp:spPr>
        <a:xfrm>
          <a:off x="1395968" y="2591301"/>
          <a:ext cx="5096906" cy="772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3000" kern="1200" noProof="0" dirty="0"/>
            <a:t>Ankete sa otvorenim pitanjima</a:t>
          </a:r>
        </a:p>
      </dsp:txBody>
      <dsp:txXfrm>
        <a:off x="1395968" y="2591301"/>
        <a:ext cx="5096906" cy="772035"/>
      </dsp:txXfrm>
    </dsp:sp>
    <dsp:sp modelId="{263A83DB-509A-AB4F-B599-88EA973F527A}">
      <dsp:nvSpPr>
        <dsp:cNvPr id="0" name=""/>
        <dsp:cNvSpPr/>
      </dsp:nvSpPr>
      <dsp:spPr>
        <a:xfrm>
          <a:off x="1298574" y="3363337"/>
          <a:ext cx="51943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143C1-40C0-AC4A-8F34-512D43C6E8D6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C5217-EDAA-F942-8A53-016DE43A5AB3}">
      <dsp:nvSpPr>
        <dsp:cNvPr id="0" name=""/>
        <dsp:cNvSpPr/>
      </dsp:nvSpPr>
      <dsp:spPr>
        <a:xfrm>
          <a:off x="0" y="3402769"/>
          <a:ext cx="12985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noProof="0" dirty="0"/>
            <a:t>Plenarna diskusija </a:t>
          </a:r>
        </a:p>
      </dsp:txBody>
      <dsp:txXfrm>
        <a:off x="0" y="3402769"/>
        <a:ext cx="1298575" cy="850069"/>
      </dsp:txXfrm>
    </dsp:sp>
    <dsp:sp modelId="{25315092-B4BA-2546-9D21-C39172915759}">
      <dsp:nvSpPr>
        <dsp:cNvPr id="0" name=""/>
        <dsp:cNvSpPr/>
      </dsp:nvSpPr>
      <dsp:spPr>
        <a:xfrm>
          <a:off x="1395968" y="3441370"/>
          <a:ext cx="5096906" cy="772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3000" kern="1200" noProof="0" dirty="0"/>
            <a:t>Sistem “hladnih poziva” </a:t>
          </a:r>
        </a:p>
      </dsp:txBody>
      <dsp:txXfrm>
        <a:off x="1395968" y="3441370"/>
        <a:ext cx="5096906" cy="772035"/>
      </dsp:txXfrm>
    </dsp:sp>
    <dsp:sp modelId="{5F032451-9478-3343-86D3-5A1F84A2DF7D}">
      <dsp:nvSpPr>
        <dsp:cNvPr id="0" name=""/>
        <dsp:cNvSpPr/>
      </dsp:nvSpPr>
      <dsp:spPr>
        <a:xfrm>
          <a:off x="1298574" y="4213406"/>
          <a:ext cx="51943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37487-8111-7041-BFB5-17CCB0460DCB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300C9-DF6A-FB4E-82EE-4B37AAF27C44}">
      <dsp:nvSpPr>
        <dsp:cNvPr id="0" name=""/>
        <dsp:cNvSpPr/>
      </dsp:nvSpPr>
      <dsp:spPr>
        <a:xfrm>
          <a:off x="0" y="4252838"/>
          <a:ext cx="12985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noProof="0" dirty="0"/>
            <a:t>Ocjenjivanje</a:t>
          </a:r>
        </a:p>
      </dsp:txBody>
      <dsp:txXfrm>
        <a:off x="0" y="4252838"/>
        <a:ext cx="1298575" cy="850069"/>
      </dsp:txXfrm>
    </dsp:sp>
    <dsp:sp modelId="{101CD454-F72A-6A49-9F0E-645082B039AC}">
      <dsp:nvSpPr>
        <dsp:cNvPr id="0" name=""/>
        <dsp:cNvSpPr/>
      </dsp:nvSpPr>
      <dsp:spPr>
        <a:xfrm>
          <a:off x="1395968" y="4291439"/>
          <a:ext cx="5096906" cy="772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3000" kern="1200" noProof="0" dirty="0"/>
            <a:t>"</a:t>
          </a:r>
          <a:r>
            <a:rPr lang="bs-Latn-BA" sz="3000" kern="1200" noProof="0" dirty="0" err="1"/>
            <a:t>Peer</a:t>
          </a:r>
          <a:r>
            <a:rPr lang="bs-Latn-BA" sz="3000" kern="1200" noProof="0" dirty="0"/>
            <a:t> </a:t>
          </a:r>
          <a:r>
            <a:rPr lang="bs-Latn-BA" sz="3000" kern="1200" noProof="0" dirty="0" err="1"/>
            <a:t>review</a:t>
          </a:r>
          <a:r>
            <a:rPr lang="bs-Latn-BA" sz="3000" kern="1200" noProof="0" dirty="0"/>
            <a:t>"</a:t>
          </a:r>
        </a:p>
      </dsp:txBody>
      <dsp:txXfrm>
        <a:off x="1395968" y="4291439"/>
        <a:ext cx="5096906" cy="772035"/>
      </dsp:txXfrm>
    </dsp:sp>
    <dsp:sp modelId="{80A2360E-3ADB-FA4D-A48A-1E541A973996}">
      <dsp:nvSpPr>
        <dsp:cNvPr id="0" name=""/>
        <dsp:cNvSpPr/>
      </dsp:nvSpPr>
      <dsp:spPr>
        <a:xfrm>
          <a:off x="1298574" y="5063475"/>
          <a:ext cx="51943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4T08:27:38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428E7-EEA5-9643-8C2D-9D021040B2D2}" type="datetimeFigureOut">
              <a:rPr lang="hr-HR" smtClean="0"/>
              <a:t>16.01.2021.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58AD7-4ADE-9E4A-B055-6002C946F4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507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58AD7-4ADE-9E4A-B055-6002C946F45A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730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58AD7-4ADE-9E4A-B055-6002C946F45A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595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58AD7-4ADE-9E4A-B055-6002C946F45A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914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58AD7-4ADE-9E4A-B055-6002C946F45A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9695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58AD7-4ADE-9E4A-B055-6002C946F4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343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58AD7-4ADE-9E4A-B055-6002C946F45A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5368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58AD7-4ADE-9E4A-B055-6002C946F45A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3552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58AD7-4ADE-9E4A-B055-6002C946F45A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2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B98E-DC2C-A145-A5D6-E24D8FAC9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89787-6C49-1C44-9725-A49359A54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EE859-248B-7B46-BEA1-9065DE7C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2A3F3-1A81-4F47-827F-FCE841DD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8A8A6-3AF4-9846-8938-505BDB8D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3865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F98D-3DB0-4345-B082-6114EF98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6E9DD-7888-DA4B-99F8-524FE6262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3F389-516E-B74E-863B-E950722E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E0C61-42BA-4B41-896D-42666399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E4DDD-88A8-934B-B3CD-3D7B4C936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5898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FDE0B9-6152-DF4B-A58D-E7A20A40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7ED24-A529-FB43-A145-AA106BA28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E8590-00CE-2847-AEEC-AD4C1B99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617C4-1658-3D4D-9846-445760B7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36C07-4137-EC49-9BE0-C9484322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04345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B98E-DC2C-A145-A5D6-E24D8FAC9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89787-6C49-1C44-9725-A49359A54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EE859-248B-7B46-BEA1-9065DE7C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2A3F3-1A81-4F47-827F-FCE841DD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8A8A6-3AF4-9846-8938-505BDB8D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5145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430F-C9E8-354A-BC51-49D9E9301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5D4C3-A9A9-F64E-8AED-2222531EA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B3A8A-24A3-0342-A413-9D30DFB8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28ABE-2D95-3742-ABE6-E7287AF8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025C6-E423-0D40-8C73-58347614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46002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CAF51-F853-3B4D-8FAD-A926CDB2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AAC4A-06EC-D943-9DD8-CEB3D25C9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2962A-496F-934A-AF46-F9D25F35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1414A-3D11-2148-AB76-C8C38329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8BA36-C467-664F-8E6D-4F320714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33908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4970-4337-7B47-B1B9-697E08A0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2A79C-5834-5344-B794-59A34D364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s-Latn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72838-7293-CC46-BC21-6E85EEC51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s-Latn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A477E-0A09-184E-92DA-6A45DB401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79F25-D380-D843-BB67-492E7296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99E9D-C5B6-6442-8C67-A306D69B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5522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8A84-F805-764B-80BE-4C9169CC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CC7CC-FC45-1E49-A8D8-C2D9ACFC7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B1280-672A-E749-B6E8-06D3B99C2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s-Latn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4770C-997D-2C45-A45D-7137C7F5F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F2E036-3417-8E47-A589-FD383DE37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s-Latn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069AC1-CEFE-6A40-8CDA-0A1149DA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42B0A5-5CA0-C244-9575-C440A8E9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FD379C-0D3E-8449-9D77-ED7FCB4AD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11621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4F9C-CF2D-DE4C-B329-523FEC41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CBE8C-5985-3848-9075-3E9F5E05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94895-9ED4-1D44-B1FF-CADE479F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F6B7B-0131-4A4B-8974-0FD28CC4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24007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7AEE33-D0E3-A144-917E-B264EF77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974FD-3E34-0043-859E-006F05FC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6F613-F65E-8B41-ABA3-3347EB65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23607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2452-9AAB-3340-B1F5-9D383771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E19D-72A6-B144-A820-6A322801A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79037-0930-934C-BE16-B9B7EDA71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0CAD9-EC63-C046-AE69-C96DF366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8B40F-5190-EE4B-992B-86B0E48C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4F890-6DD6-C34C-A6B4-D7424ED3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416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430F-C9E8-354A-BC51-49D9E9301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5D4C3-A9A9-F64E-8AED-2222531EA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B3A8A-24A3-0342-A413-9D30DFB8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28ABE-2D95-3742-ABE6-E7287AF8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025C6-E423-0D40-8C73-58347614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20605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2BF80-B8CC-894C-BFE7-0EB5FE69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22A7F3-E5D6-5849-A623-B19F3A4B3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5AFD6-297C-5C41-A861-ED1027D24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14BC5-4E26-4746-A8D6-77EC165F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2E30B-16B2-6645-94E0-722AB245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5F9C2-CF2E-D648-8101-0E088E98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72489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F98D-3DB0-4345-B082-6114EF98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6E9DD-7888-DA4B-99F8-524FE6262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3F389-516E-B74E-863B-E950722E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E0C61-42BA-4B41-896D-42666399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E4DDD-88A8-934B-B3CD-3D7B4C936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49337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FDE0B9-6152-DF4B-A58D-E7A20A40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7ED24-A529-FB43-A145-AA106BA28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E8590-00CE-2847-AEEC-AD4C1B99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617C4-1658-3D4D-9846-445760B7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36C07-4137-EC49-9BE0-C9484322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95448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98505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83977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88226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86705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95193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13795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9351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CAF51-F853-3B4D-8FAD-A926CDB2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AAC4A-06EC-D943-9DD8-CEB3D25C9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2962A-496F-934A-AF46-F9D25F35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1414A-3D11-2148-AB76-C8C38329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8BA36-C467-664F-8E6D-4F320714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5118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4547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28627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92989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3336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4970-4337-7B47-B1B9-697E08A0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2A79C-5834-5344-B794-59A34D364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s-Latn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72838-7293-CC46-BC21-6E85EEC51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s-Latn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A477E-0A09-184E-92DA-6A45DB401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79F25-D380-D843-BB67-492E7296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99E9D-C5B6-6442-8C67-A306D69B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6737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8A84-F805-764B-80BE-4C9169CC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CC7CC-FC45-1E49-A8D8-C2D9ACFC7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B1280-672A-E749-B6E8-06D3B99C2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s-Latn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4770C-997D-2C45-A45D-7137C7F5F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F2E036-3417-8E47-A589-FD383DE37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s-Latn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069AC1-CEFE-6A40-8CDA-0A1149DA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42B0A5-5CA0-C244-9575-C440A8E9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FD379C-0D3E-8449-9D77-ED7FCB4AD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5040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4F9C-CF2D-DE4C-B329-523FEC41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CBE8C-5985-3848-9075-3E9F5E05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94895-9ED4-1D44-B1FF-CADE479F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F6B7B-0131-4A4B-8974-0FD28CC4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352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7AEE33-D0E3-A144-917E-B264EF77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974FD-3E34-0043-859E-006F05FC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6F613-F65E-8B41-ABA3-3347EB65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3398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2452-9AAB-3340-B1F5-9D383771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E19D-72A6-B144-A820-6A322801A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79037-0930-934C-BE16-B9B7EDA71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0CAD9-EC63-C046-AE69-C96DF366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8B40F-5190-EE4B-992B-86B0E48CE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4F890-6DD6-C34C-A6B4-D7424ED3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0004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2BF80-B8CC-894C-BFE7-0EB5FE69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bs-Latn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22A7F3-E5D6-5849-A623-B19F3A4B3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5AFD6-297C-5C41-A861-ED1027D24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14BC5-4E26-4746-A8D6-77EC165F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2E30B-16B2-6645-94E0-722AB245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5F9C2-CF2E-D648-8101-0E088E98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4969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A8253F-BEC6-204E-B47B-4FE761C751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517435"/>
            <a:ext cx="12192000" cy="1340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1A8629-84E6-0247-A29E-225D29576CC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28695"/>
            <a:ext cx="2139351" cy="68177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F8457B-0D01-1644-AB62-A0709B03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bs-Latn-B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C239C-FE54-2B46-8C83-D6E5847C8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1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8532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F8457B-0D01-1644-AB62-A0709B03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bs-Latn-B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C239C-FE54-2B46-8C83-D6E5847C8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1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8141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0DC7D-A6FD-FF4A-BC00-94B8CF001CC8}" type="datetimeFigureOut">
              <a:rPr lang="bs-Latn-BA" smtClean="0"/>
              <a:t>16. 1. 2021.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5CCD4-5A30-BA40-87B0-48D1E5EF21DA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15800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hbsp.harvard.edu/inspiring-minds/how-to-lead-uncomfortable-class-discussion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remotely.harvard.edu/files/designing_your_course_for_the_fall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bsp.harvard.edu/inspiring-minds/why-flipping-the-classroom-is-even-more-important-in-large-online-courses" TargetMode="External"/><Relationship Id="rId5" Type="http://schemas.openxmlformats.org/officeDocument/2006/relationships/hyperlink" Target="https://hbsp.harvard.edu/inspiring-minds/5-steps-to-stay-focused-when-teaching-online" TargetMode="External"/><Relationship Id="rId4" Type="http://schemas.openxmlformats.org/officeDocument/2006/relationships/hyperlink" Target="http://academic.hbsp.harvard.edu/amplifying-engagement?cid=email%7Celoqua%7Crecording-email-webinar-amplifying-engagement-9-18%7C753606%7Cwebinar%7Ceducator%7Cdedicated-landing-page%7Csep20202029&amp;acctID=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bsp.harvard.edu/inspiring-minds/how-to-lead-uncomfortable-class-discussi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bsp.harvard.edu/inspiring-minds/building-inclusive-virtual-classrooms" TargetMode="External"/><Relationship Id="rId4" Type="http://schemas.openxmlformats.org/officeDocument/2006/relationships/hyperlink" Target="https://hbsp.harvard.edu/inspiring-minds/5-active-learning-principles-that-saved-sri-internationa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hbsp.harvard.edu/inspiring-minds/how-to-lead-uncomfortable-class-discussion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hbsp.harvard.edu/inspiring-minds/how-to-lead-uncomfortable-class-discussio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43F4-10E4-D244-90D0-51B32B1866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b="1" dirty="0"/>
              <a:t>Online nastava:</a:t>
            </a:r>
            <a:br>
              <a:rPr lang="bs-Latn-BA" b="1" dirty="0"/>
            </a:br>
            <a:r>
              <a:rPr lang="bs-Latn-BA" b="1" dirty="0" err="1"/>
              <a:t>Tips</a:t>
            </a:r>
            <a:r>
              <a:rPr lang="bs-Latn-BA" b="1" dirty="0"/>
              <a:t> &amp; </a:t>
            </a:r>
            <a:r>
              <a:rPr lang="bs-Latn-BA" b="1" dirty="0" err="1"/>
              <a:t>Tricks</a:t>
            </a:r>
            <a:r>
              <a:rPr lang="bs-Latn-BA" b="1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B5767-7300-8F4E-A4E1-462C96D9F5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s-Latn-BA" sz="3600" dirty="0"/>
              <a:t>Ljiljan Veselinović</a:t>
            </a:r>
            <a:endParaRPr lang="bs-Latn-BA" sz="3600" i="1" dirty="0"/>
          </a:p>
        </p:txBody>
      </p:sp>
    </p:spTree>
    <p:extLst>
      <p:ext uri="{BB962C8B-B14F-4D97-AF65-F5344CB8AC3E}">
        <p14:creationId xmlns:p14="http://schemas.microsoft.com/office/powerpoint/2010/main" val="23621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C946D10-4516-6444-8881-B87895DF9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07" y="184150"/>
            <a:ext cx="10414000" cy="6502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639AE1-3CA0-464C-9B09-93BC51E7D2AF}"/>
              </a:ext>
            </a:extLst>
          </p:cNvPr>
          <p:cNvSpPr/>
          <p:nvPr/>
        </p:nvSpPr>
        <p:spPr>
          <a:xfrm>
            <a:off x="1339273" y="1440873"/>
            <a:ext cx="1698567" cy="332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Dobrodošlica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2E457-0C46-A547-835F-E691D7F0A0DA}"/>
              </a:ext>
            </a:extLst>
          </p:cNvPr>
          <p:cNvSpPr/>
          <p:nvPr/>
        </p:nvSpPr>
        <p:spPr>
          <a:xfrm>
            <a:off x="3320473" y="1440873"/>
            <a:ext cx="1566523" cy="332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Vježba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FF293C-E89F-3544-83A6-72157A5DC823}"/>
              </a:ext>
            </a:extLst>
          </p:cNvPr>
          <p:cNvSpPr/>
          <p:nvPr/>
        </p:nvSpPr>
        <p:spPr>
          <a:xfrm>
            <a:off x="5179753" y="1369753"/>
            <a:ext cx="1851018" cy="560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Prezentacija A + Anketa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DC0F91-23B8-B54F-9164-703D9FF7758E}"/>
              </a:ext>
            </a:extLst>
          </p:cNvPr>
          <p:cNvSpPr/>
          <p:nvPr/>
        </p:nvSpPr>
        <p:spPr>
          <a:xfrm>
            <a:off x="7166495" y="1349433"/>
            <a:ext cx="1851018" cy="560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Breakout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grupe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39293C-DCB0-4C40-8B03-22E83D7C0AD1}"/>
              </a:ext>
            </a:extLst>
          </p:cNvPr>
          <p:cNvSpPr/>
          <p:nvPr/>
        </p:nvSpPr>
        <p:spPr>
          <a:xfrm>
            <a:off x="9086735" y="1349433"/>
            <a:ext cx="1851018" cy="560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Brzi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99DCF-119C-B74E-8B68-23C81E9A33E5}"/>
              </a:ext>
            </a:extLst>
          </p:cNvPr>
          <p:cNvSpPr/>
          <p:nvPr/>
        </p:nvSpPr>
        <p:spPr>
          <a:xfrm>
            <a:off x="1339273" y="3766877"/>
            <a:ext cx="1698567" cy="332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Pauza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E86091-B38D-4945-842D-F3882C9783D9}"/>
              </a:ext>
            </a:extLst>
          </p:cNvPr>
          <p:cNvSpPr/>
          <p:nvPr/>
        </p:nvSpPr>
        <p:spPr>
          <a:xfrm>
            <a:off x="3320473" y="3766877"/>
            <a:ext cx="1566523" cy="332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Vježba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1A018-3A9D-C54B-8FD3-850D196ADCC8}"/>
              </a:ext>
            </a:extLst>
          </p:cNvPr>
          <p:cNvSpPr/>
          <p:nvPr/>
        </p:nvSpPr>
        <p:spPr>
          <a:xfrm>
            <a:off x="5179753" y="3695757"/>
            <a:ext cx="1937447" cy="560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Prezentacija B + Razgovor Q&amp;A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83466C-6C3C-834E-ACC7-CB9F53A8EE7C}"/>
              </a:ext>
            </a:extLst>
          </p:cNvPr>
          <p:cNvSpPr/>
          <p:nvPr/>
        </p:nvSpPr>
        <p:spPr>
          <a:xfrm>
            <a:off x="6921731" y="3675437"/>
            <a:ext cx="2280762" cy="560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Zajednički dokument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8076B-F964-EC48-BF98-5561995F2B24}"/>
              </a:ext>
            </a:extLst>
          </p:cNvPr>
          <p:cNvSpPr/>
          <p:nvPr/>
        </p:nvSpPr>
        <p:spPr>
          <a:xfrm>
            <a:off x="9086735" y="3675437"/>
            <a:ext cx="1851018" cy="560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Brzi 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dalji koraci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BCB3A-EA30-234A-875C-EBFFFF662426}"/>
              </a:ext>
            </a:extLst>
          </p:cNvPr>
          <p:cNvSpPr/>
          <p:nvPr/>
        </p:nvSpPr>
        <p:spPr>
          <a:xfrm>
            <a:off x="2367279" y="5567680"/>
            <a:ext cx="1238814" cy="386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Mirovanje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BA3E11-5F86-A140-9E4B-34AA4BA8A61D}"/>
              </a:ext>
            </a:extLst>
          </p:cNvPr>
          <p:cNvSpPr/>
          <p:nvPr/>
        </p:nvSpPr>
        <p:spPr>
          <a:xfrm>
            <a:off x="4632959" y="5608319"/>
            <a:ext cx="1544918" cy="560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Zagrijavanje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C1644F-A71D-E84F-A68D-7D61D2B0244E}"/>
              </a:ext>
            </a:extLst>
          </p:cNvPr>
          <p:cNvSpPr/>
          <p:nvPr/>
        </p:nvSpPr>
        <p:spPr>
          <a:xfrm>
            <a:off x="7213599" y="5508567"/>
            <a:ext cx="1544918" cy="660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Aktivnost umjerenog intenziteta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959A5D-02A6-BC4E-867A-F7C809805E27}"/>
              </a:ext>
            </a:extLst>
          </p:cNvPr>
          <p:cNvSpPr/>
          <p:nvPr/>
        </p:nvSpPr>
        <p:spPr>
          <a:xfrm>
            <a:off x="9743439" y="5508567"/>
            <a:ext cx="1544918" cy="660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Intenzivna aktivnost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ECD481-FAF4-4042-83FE-7D29779AE255}"/>
              </a:ext>
            </a:extLst>
          </p:cNvPr>
          <p:cNvSpPr txBox="1"/>
          <p:nvPr/>
        </p:nvSpPr>
        <p:spPr>
          <a:xfrm>
            <a:off x="3320473" y="668714"/>
            <a:ext cx="529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Ringel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Brian Tarallo,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Lauren Green (2020)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379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AEDD-6B30-6C44-B69C-39632EAB5D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11147" y="365760"/>
            <a:ext cx="7569706" cy="1288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Dizajn online sesije (Ted Ladd)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A162A-A09F-114A-A3C1-D73893BABC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65569" y="1956816"/>
            <a:ext cx="7860863" cy="40248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s-Latn-BA" sz="2400" dirty="0"/>
              <a:t>Sprint od 20 minuta – stalno mijenjati aktivnosti </a:t>
            </a:r>
          </a:p>
          <a:p>
            <a:r>
              <a:rPr lang="bs-Latn-BA" sz="2400" dirty="0"/>
              <a:t>„</a:t>
            </a:r>
            <a:r>
              <a:rPr lang="bs-Latn-BA" sz="2400" dirty="0" err="1"/>
              <a:t>Humanizing</a:t>
            </a:r>
            <a:r>
              <a:rPr lang="bs-Latn-BA" sz="2400" dirty="0"/>
              <a:t> </a:t>
            </a:r>
            <a:r>
              <a:rPr lang="bs-Latn-BA" sz="2400" dirty="0" err="1"/>
              <a:t>moments</a:t>
            </a:r>
            <a:r>
              <a:rPr lang="bs-Latn-BA" sz="2400" dirty="0"/>
              <a:t>” </a:t>
            </a:r>
          </a:p>
          <a:p>
            <a:r>
              <a:rPr lang="bs-Latn-BA" sz="2400" dirty="0"/>
              <a:t>Simulacije (uz pomoć Excela) </a:t>
            </a:r>
          </a:p>
          <a:p>
            <a:r>
              <a:rPr lang="bs-Latn-BA" sz="2400" dirty="0"/>
              <a:t>S pauzama ili bez pauza? </a:t>
            </a:r>
          </a:p>
          <a:p>
            <a:r>
              <a:rPr lang="bs-Latn-BA" sz="2400" dirty="0" err="1"/>
              <a:t>Show</a:t>
            </a:r>
            <a:r>
              <a:rPr lang="bs-Latn-BA" sz="2400" dirty="0"/>
              <a:t> &amp; </a:t>
            </a:r>
            <a:r>
              <a:rPr lang="bs-Latn-BA" sz="2400" dirty="0" err="1"/>
              <a:t>Tell</a:t>
            </a:r>
            <a:r>
              <a:rPr lang="bs-Latn-BA" sz="2400" dirty="0"/>
              <a:t>: „Ovo je teorija, imate pet minuta da pronađete nešto u stanu ili online što odgovara ovoj teoriji” </a:t>
            </a:r>
          </a:p>
        </p:txBody>
      </p:sp>
    </p:spTree>
    <p:extLst>
      <p:ext uri="{BB962C8B-B14F-4D97-AF65-F5344CB8AC3E}">
        <p14:creationId xmlns:p14="http://schemas.microsoft.com/office/powerpoint/2010/main" val="3378195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ED74-3412-0B41-8217-B9839361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err="1"/>
              <a:t>Breakout</a:t>
            </a:r>
            <a:r>
              <a:rPr lang="bs-Latn-BA" dirty="0"/>
              <a:t> </a:t>
            </a:r>
            <a:r>
              <a:rPr lang="bs-Latn-BA" dirty="0" err="1"/>
              <a:t>Rooms</a:t>
            </a:r>
            <a:endParaRPr lang="bs-Latn-B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8D8D9-E987-AC4C-9EFD-779FCF884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52" y="2613991"/>
            <a:ext cx="4869434" cy="3878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23B3E-92FE-3D4D-844C-69C683409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46" y="1073426"/>
            <a:ext cx="5673202" cy="54194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8F59443-52CD-7243-9DBC-0E051A783F7F}"/>
                  </a:ext>
                </a:extLst>
              </p14:cNvPr>
              <p14:cNvContentPartPr/>
              <p14:nvPr/>
            </p14:nvContentPartPr>
            <p14:xfrm>
              <a:off x="5274360" y="-202979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8F59443-52CD-7243-9DBC-0E051A783F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5720" y="-203879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FAC3AE14-D8DF-F84A-8F49-C614B0FBF81A}"/>
              </a:ext>
            </a:extLst>
          </p:cNvPr>
          <p:cNvSpPr/>
          <p:nvPr/>
        </p:nvSpPr>
        <p:spPr>
          <a:xfrm>
            <a:off x="1949824" y="4085243"/>
            <a:ext cx="242047" cy="2554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1576983-7027-5248-B8ED-8FD6CA590172}"/>
              </a:ext>
            </a:extLst>
          </p:cNvPr>
          <p:cNvSpPr/>
          <p:nvPr/>
        </p:nvSpPr>
        <p:spPr>
          <a:xfrm>
            <a:off x="2460813" y="5712337"/>
            <a:ext cx="242047" cy="2554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2C21090-8DCC-3240-AC3D-720B7050E888}"/>
              </a:ext>
            </a:extLst>
          </p:cNvPr>
          <p:cNvSpPr/>
          <p:nvPr/>
        </p:nvSpPr>
        <p:spPr>
          <a:xfrm>
            <a:off x="6427696" y="2619514"/>
            <a:ext cx="242047" cy="2554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27EF940-6E95-724B-AFC7-2A3B1D1F1888}"/>
              </a:ext>
            </a:extLst>
          </p:cNvPr>
          <p:cNvSpPr/>
          <p:nvPr/>
        </p:nvSpPr>
        <p:spPr>
          <a:xfrm>
            <a:off x="8758616" y="2632961"/>
            <a:ext cx="242047" cy="2554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A65C1B-6321-A04B-BE3A-4E525AAD5F09}"/>
              </a:ext>
            </a:extLst>
          </p:cNvPr>
          <p:cNvSpPr/>
          <p:nvPr/>
        </p:nvSpPr>
        <p:spPr>
          <a:xfrm>
            <a:off x="11232875" y="2632961"/>
            <a:ext cx="242047" cy="2554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8A19E94-2BA3-D942-BC8F-A291E4DA09FA}"/>
              </a:ext>
            </a:extLst>
          </p:cNvPr>
          <p:cNvSpPr/>
          <p:nvPr/>
        </p:nvSpPr>
        <p:spPr>
          <a:xfrm>
            <a:off x="10060058" y="1221604"/>
            <a:ext cx="242047" cy="2554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2371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1B730D-71D8-5641-8FD4-B2FA2D4E714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088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dirty="0" err="1"/>
              <a:t>Zoom</a:t>
            </a:r>
            <a:r>
              <a:rPr lang="bs-Latn-BA" dirty="0"/>
              <a:t> </a:t>
            </a:r>
            <a:r>
              <a:rPr lang="bs-Latn-BA" dirty="0" err="1"/>
              <a:t>Breakout</a:t>
            </a:r>
            <a:r>
              <a:rPr lang="bs-Latn-BA" dirty="0"/>
              <a:t> </a:t>
            </a:r>
            <a:r>
              <a:rPr lang="bs-Latn-BA" dirty="0" err="1"/>
              <a:t>Rooms</a:t>
            </a:r>
            <a:endParaRPr lang="bs-Latn-B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2CCAF-2C3E-A948-823B-E0A365213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52" y="1511758"/>
            <a:ext cx="95885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6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re Cold Calls Dead in 2018? - SmallBizDaily">
            <a:extLst>
              <a:ext uri="{FF2B5EF4-FFF2-40B4-BE49-F238E27FC236}">
                <a16:creationId xmlns:a16="http://schemas.microsoft.com/office/drawing/2014/main" id="{87606495-8F92-FE43-9420-35E464D5B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" r="11224" b="7940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35A8F-54A6-E344-AD94-50B3BE3B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026816" cy="1124712"/>
          </a:xfrm>
        </p:spPr>
        <p:txBody>
          <a:bodyPr anchor="b">
            <a:normAutofit fontScale="90000"/>
          </a:bodyPr>
          <a:lstStyle/>
          <a:p>
            <a:r>
              <a:rPr lang="hr-HR" sz="4000" dirty="0"/>
              <a:t>Plenarna rasprava </a:t>
            </a:r>
            <a:br>
              <a:rPr lang="hr-HR" sz="4000" dirty="0"/>
            </a:br>
            <a:r>
              <a:rPr lang="hr-HR" sz="4000" dirty="0"/>
              <a:t>(</a:t>
            </a:r>
            <a:r>
              <a:rPr lang="bs-Latn-BA" sz="4000" dirty="0"/>
              <a:t>Ted </a:t>
            </a:r>
            <a:r>
              <a:rPr lang="bs-Latn-BA" sz="4000" dirty="0" err="1"/>
              <a:t>Ladd</a:t>
            </a:r>
            <a:r>
              <a:rPr lang="bs-Latn-BA" sz="4000" dirty="0"/>
              <a:t>)</a:t>
            </a:r>
            <a:endParaRPr lang="hr-HR" sz="4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DE001-8DCC-0E40-9855-062309B5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348390" cy="3207258"/>
          </a:xfrm>
        </p:spPr>
        <p:txBody>
          <a:bodyPr anchor="t">
            <a:normAutofit/>
          </a:bodyPr>
          <a:lstStyle/>
          <a:p>
            <a:r>
              <a:rPr lang="hr-HR" dirty="0"/>
              <a:t>Šta smo upravo naučili?</a:t>
            </a:r>
          </a:p>
          <a:p>
            <a:r>
              <a:rPr lang="hr-HR" dirty="0"/>
              <a:t>„Hladni poziv”</a:t>
            </a:r>
          </a:p>
          <a:p>
            <a:r>
              <a:rPr lang="hr-HR" dirty="0"/>
              <a:t>„Provesti” studena kroz pitanja, ne pitati „Šta je rješenje?”</a:t>
            </a:r>
          </a:p>
        </p:txBody>
      </p:sp>
    </p:spTree>
    <p:extLst>
      <p:ext uri="{BB962C8B-B14F-4D97-AF65-F5344CB8AC3E}">
        <p14:creationId xmlns:p14="http://schemas.microsoft.com/office/powerpoint/2010/main" val="3160604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0D6F4-5B10-114E-9D62-55D5E0552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397" y="2258009"/>
            <a:ext cx="9155205" cy="2079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s-Latn-BA" sz="4000" dirty="0"/>
              <a:t>Važno je zapamtiti da, tražeći od studenata da iskreno izraze svoje stavove, od njih tražimo da budu ranjivi.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67C85-90B3-E543-B066-3B9777AE888E}"/>
              </a:ext>
            </a:extLst>
          </p:cNvPr>
          <p:cNvSpPr txBox="1"/>
          <p:nvPr/>
        </p:nvSpPr>
        <p:spPr>
          <a:xfrm>
            <a:off x="480288" y="5002807"/>
            <a:ext cx="1157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Sedlovskaya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A. (2020). </a:t>
            </a: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How to Lead Uncomfortable Class Discussions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https://hbsp.harvard.edu/inspiring-minds/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how-to-lead-uncomfortable-class-discussions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AF16B-6D84-FA46-89F9-60E8813E1799}"/>
              </a:ext>
            </a:extLst>
          </p:cNvPr>
          <p:cNvSpPr txBox="1"/>
          <p:nvPr/>
        </p:nvSpPr>
        <p:spPr>
          <a:xfrm>
            <a:off x="345141" y="1408525"/>
            <a:ext cx="98611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F5D1F-E313-DB4F-8359-CBFB349DC4A6}"/>
              </a:ext>
            </a:extLst>
          </p:cNvPr>
          <p:cNvSpPr txBox="1"/>
          <p:nvPr/>
        </p:nvSpPr>
        <p:spPr>
          <a:xfrm>
            <a:off x="9687484" y="3297915"/>
            <a:ext cx="98611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985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8EA3E-3CBE-2A4B-9EBC-4F485539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46" y="450850"/>
            <a:ext cx="3785616" cy="2978150"/>
          </a:xfrm>
        </p:spPr>
        <p:txBody>
          <a:bodyPr anchor="b">
            <a:normAutofit/>
          </a:bodyPr>
          <a:lstStyle/>
          <a:p>
            <a:r>
              <a:rPr lang="hr-HR" dirty="0"/>
              <a:t>Ocjenjivanje – „Hladni poziv” </a:t>
            </a:r>
            <a:br>
              <a:rPr lang="hr-HR" dirty="0"/>
            </a:br>
            <a:r>
              <a:rPr lang="hr-HR" dirty="0"/>
              <a:t>(</a:t>
            </a:r>
            <a:r>
              <a:rPr lang="bs-Latn-BA" dirty="0"/>
              <a:t>Ted </a:t>
            </a:r>
            <a:r>
              <a:rPr lang="bs-Latn-BA" dirty="0" err="1"/>
              <a:t>Ladd</a:t>
            </a:r>
            <a:r>
              <a:rPr lang="bs-Latn-BA" dirty="0"/>
              <a:t>)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7B442-31F0-D940-804E-A7D0CB00D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888" y="1606550"/>
            <a:ext cx="6505587" cy="5251450"/>
          </a:xfrm>
        </p:spPr>
        <p:txBody>
          <a:bodyPr anchor="ctr"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Ako je </a:t>
            </a:r>
            <a:r>
              <a:rPr lang="hr-HR" sz="4400" dirty="0" err="1">
                <a:solidFill>
                  <a:schemeClr val="bg1"/>
                </a:solidFill>
              </a:rPr>
              <a:t>tačan</a:t>
            </a:r>
            <a:r>
              <a:rPr lang="hr-HR" sz="4400" dirty="0">
                <a:solidFill>
                  <a:schemeClr val="bg1"/>
                </a:solidFill>
              </a:rPr>
              <a:t> odgovor – B </a:t>
            </a:r>
          </a:p>
          <a:p>
            <a:r>
              <a:rPr lang="hr-HR" sz="4400" dirty="0">
                <a:solidFill>
                  <a:schemeClr val="bg1"/>
                </a:solidFill>
              </a:rPr>
              <a:t>Pogrešan odgovor – C </a:t>
            </a:r>
          </a:p>
          <a:p>
            <a:r>
              <a:rPr lang="hr-HR" sz="4400" dirty="0">
                <a:solidFill>
                  <a:schemeClr val="bg1"/>
                </a:solidFill>
              </a:rPr>
              <a:t>Ako ne pokuša da odgovori – F</a:t>
            </a:r>
          </a:p>
          <a:p>
            <a:r>
              <a:rPr lang="hr-HR" sz="4400" dirty="0">
                <a:solidFill>
                  <a:schemeClr val="bg1"/>
                </a:solidFill>
              </a:rPr>
              <a:t>Odličan odgovor – A </a:t>
            </a:r>
          </a:p>
          <a:p>
            <a:endParaRPr lang="hr-H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49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BA9D-32DC-3240-99B6-3E539CC39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BBB interaktivna tabla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91FBF-319E-494C-94C2-2D7B7DFDB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44" y="1929156"/>
            <a:ext cx="7583768" cy="424565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880A8D-B4CC-4846-A679-7B0E8392A6BF}"/>
              </a:ext>
            </a:extLst>
          </p:cNvPr>
          <p:cNvCxnSpPr/>
          <p:nvPr/>
        </p:nvCxnSpPr>
        <p:spPr>
          <a:xfrm flipV="1">
            <a:off x="10287000" y="5136776"/>
            <a:ext cx="564776" cy="75303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5A16F5E-9C31-DC4B-A469-FBD109BD6342}"/>
              </a:ext>
            </a:extLst>
          </p:cNvPr>
          <p:cNvSpPr txBox="1"/>
          <p:nvPr/>
        </p:nvSpPr>
        <p:spPr>
          <a:xfrm>
            <a:off x="838200" y="2582231"/>
            <a:ext cx="22680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dirty="0"/>
              <a:t>Dajte studentima priliku da nešto nacrtaju  </a:t>
            </a:r>
          </a:p>
        </p:txBody>
      </p:sp>
    </p:spTree>
    <p:extLst>
      <p:ext uri="{BB962C8B-B14F-4D97-AF65-F5344CB8AC3E}">
        <p14:creationId xmlns:p14="http://schemas.microsoft.com/office/powerpoint/2010/main" val="280151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F9284-92B8-E847-8393-90D12F9D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Dijeljenje ekrana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9A886-D813-EA41-B372-98102CDB5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33" y="2679700"/>
            <a:ext cx="3263900" cy="1498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4E7769-FD28-9042-A685-2B78C632016A}"/>
              </a:ext>
            </a:extLst>
          </p:cNvPr>
          <p:cNvSpPr txBox="1"/>
          <p:nvPr/>
        </p:nvSpPr>
        <p:spPr>
          <a:xfrm>
            <a:off x="6298096" y="1966006"/>
            <a:ext cx="5055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dirty="0"/>
              <a:t>Studentima se mogu dodijeliti uloge </a:t>
            </a:r>
            <a:r>
              <a:rPr lang="bs-Latn-BA" sz="3200" dirty="0" err="1"/>
              <a:t>predavača</a:t>
            </a:r>
            <a:r>
              <a:rPr lang="bs-Latn-BA" sz="3200" dirty="0"/>
              <a:t>, što omogućava da student  podijeli svoje rješenje na svom računaru (Word, Excel, Power </a:t>
            </a:r>
            <a:r>
              <a:rPr lang="bs-Latn-BA" sz="3200" dirty="0" err="1"/>
              <a:t>Point</a:t>
            </a:r>
            <a:r>
              <a:rPr lang="bs-Latn-BA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3908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F3F830-9C46-4145-9A4C-B4E580A3D2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579FF9-18B2-DA40-A033-70A312B89D03}"/>
              </a:ext>
            </a:extLst>
          </p:cNvPr>
          <p:cNvSpPr txBox="1"/>
          <p:nvPr/>
        </p:nvSpPr>
        <p:spPr>
          <a:xfrm>
            <a:off x="7739269" y="4598505"/>
            <a:ext cx="3260035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s-Latn-BA" sz="3600" b="1"/>
              <a:t>Korištenje aplikacija</a:t>
            </a:r>
          </a:p>
        </p:txBody>
      </p:sp>
    </p:spTree>
    <p:extLst>
      <p:ext uri="{BB962C8B-B14F-4D97-AF65-F5344CB8AC3E}">
        <p14:creationId xmlns:p14="http://schemas.microsoft.com/office/powerpoint/2010/main" val="312317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63FAF-66EB-6043-9EBD-75C59D2E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Korisni linkovi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2B9F1-E448-2D4C-89E2-740A4D1AB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86"/>
            <a:ext cx="10515600" cy="4071668"/>
          </a:xfrm>
        </p:spPr>
        <p:txBody>
          <a:bodyPr>
            <a:normAutofit/>
          </a:bodyPr>
          <a:lstStyle/>
          <a:p>
            <a:r>
              <a:rPr lang="en-GB" sz="2000" dirty="0"/>
              <a:t>Office of the Vice Provost for Advances in Learning, Harvard (2020). </a:t>
            </a:r>
            <a:r>
              <a:rPr lang="en-GB" sz="2000" b="1" dirty="0"/>
              <a:t>Designing Your Course for the Fall: Principles and Tips. </a:t>
            </a:r>
            <a:r>
              <a:rPr lang="en-GB" sz="2000" dirty="0">
                <a:hlinkClick r:id="rId3"/>
              </a:rPr>
              <a:t>https://teachremotely.harvard.edu/files/designing_your_course_for_the_fall.pdf</a:t>
            </a:r>
            <a:endParaRPr lang="en-GB" sz="2000" dirty="0"/>
          </a:p>
          <a:p>
            <a:r>
              <a:rPr lang="en-GB" sz="2000" dirty="0"/>
              <a:t>Ted Ladd (2020). </a:t>
            </a:r>
            <a:r>
              <a:rPr lang="en-GB" sz="2000" b="1" dirty="0"/>
              <a:t>Amplifying Engagement: Energizing Students in Large Online Classrooms</a:t>
            </a:r>
            <a:r>
              <a:rPr lang="en-GB" sz="2000" dirty="0"/>
              <a:t>. </a:t>
            </a:r>
            <a:r>
              <a:rPr lang="en-GB" sz="2000" dirty="0">
                <a:hlinkClick r:id="rId4"/>
              </a:rPr>
              <a:t>http://</a:t>
            </a:r>
            <a:r>
              <a:rPr lang="en-GB" sz="2000" dirty="0" err="1">
                <a:hlinkClick r:id="rId4"/>
              </a:rPr>
              <a:t>academic.hbsp.harvard.edu</a:t>
            </a:r>
            <a:r>
              <a:rPr lang="en-GB" sz="2000" dirty="0">
                <a:hlinkClick r:id="rId4"/>
              </a:rPr>
              <a:t>/</a:t>
            </a:r>
            <a:r>
              <a:rPr lang="en-GB" sz="2000" dirty="0" err="1">
                <a:hlinkClick r:id="rId4"/>
              </a:rPr>
              <a:t>amplifying-engagement?cid</a:t>
            </a:r>
            <a:r>
              <a:rPr lang="en-GB" sz="2000" dirty="0">
                <a:hlinkClick r:id="rId4"/>
              </a:rPr>
              <a:t>=email%7Celoqua%7Crecording-email-webinar-amplifying-engagement-9-18%7C753606%7Cwebinar%7Ceducator%7Cdedicated-landing-page%7Csep20202029&amp;acctID=</a:t>
            </a:r>
            <a:endParaRPr lang="en-GB" sz="2000" dirty="0"/>
          </a:p>
          <a:p>
            <a:r>
              <a:rPr lang="en-GB" sz="2000" dirty="0"/>
              <a:t>Rae </a:t>
            </a:r>
            <a:r>
              <a:rPr lang="en-GB" sz="2000" dirty="0" err="1"/>
              <a:t>Ringel</a:t>
            </a:r>
            <a:r>
              <a:rPr lang="en-GB" sz="2000" dirty="0"/>
              <a:t>, Brian Tarallo, Lauren Green (2020).</a:t>
            </a:r>
            <a:r>
              <a:rPr lang="en-GB" sz="2000" b="1" dirty="0"/>
              <a:t> 5 Steps to Stay Focused When Teaching Online. </a:t>
            </a:r>
            <a:r>
              <a:rPr lang="hr-HR" sz="2000" dirty="0">
                <a:hlinkClick r:id="rId5"/>
              </a:rPr>
              <a:t>https://hbsp.harvard.edu/inspiring-minds/5-steps-to-stay-focused-when-teaching-online</a:t>
            </a:r>
            <a:endParaRPr lang="hr-HR" sz="2000" dirty="0"/>
          </a:p>
          <a:p>
            <a:r>
              <a:rPr lang="en-US" sz="2000" dirty="0"/>
              <a:t>Ladd, T. (2020). </a:t>
            </a:r>
            <a:r>
              <a:rPr lang="en-US" sz="2000" b="1" u="sng" dirty="0"/>
              <a:t>Why Flipping the Classroom Is Even More Important in Large Online Courses: How to Design a Class That Generates and Maintains Student Engagement</a:t>
            </a:r>
            <a:r>
              <a:rPr lang="en-US" sz="2000" dirty="0"/>
              <a:t>. </a:t>
            </a:r>
            <a:r>
              <a:rPr lang="en-US" sz="2000" dirty="0">
                <a:hlinkClick r:id="rId6"/>
              </a:rPr>
              <a:t>https://hbsp.harvard.edu/inspiring-minds/why-flipping-the-classroom-is-even-more-important-in-large-online-courses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1014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F9284-92B8-E847-8393-90D12F9D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Rad na zajedničkom (online) dokumentu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E7769-FD28-9042-A685-2B78C632016A}"/>
              </a:ext>
            </a:extLst>
          </p:cNvPr>
          <p:cNvSpPr txBox="1"/>
          <p:nvPr/>
        </p:nvSpPr>
        <p:spPr>
          <a:xfrm>
            <a:off x="6298096" y="1966006"/>
            <a:ext cx="5055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dirty="0"/>
              <a:t>Napravite u nekoliko klikova online zajednički dokument ili prezentaciju, podijelite studente u grupe i dajte im zadatak.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s-Latn-BA" sz="3200" dirty="0"/>
              <a:t>Google </a:t>
            </a:r>
            <a:r>
              <a:rPr lang="bs-Latn-BA" sz="3200" dirty="0" err="1"/>
              <a:t>Docs</a:t>
            </a:r>
            <a:endParaRPr lang="bs-Latn-BA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s-Latn-BA" sz="3200" dirty="0"/>
              <a:t>Microsoft Office 365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9C5EE-E80D-3F4B-8A93-AD118A35C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17" y="2066647"/>
            <a:ext cx="5197537" cy="361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2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56D1-FBB2-5F43-B083-D4782E3F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„Nema zadnjeg reda“: svi mogu učestvovati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2785A-FDFF-0E40-B9CF-3BF401B88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Jednostavna anketa putem BBB</a:t>
            </a:r>
          </a:p>
          <a:p>
            <a:r>
              <a:rPr lang="bs-Latn-BA" dirty="0"/>
              <a:t>Pitanje u formatu sa višestrukim odgovorima postaviti na </a:t>
            </a:r>
            <a:r>
              <a:rPr lang="bs-Latn-BA" dirty="0" err="1"/>
              <a:t>slajd</a:t>
            </a:r>
            <a:r>
              <a:rPr lang="bs-Latn-BA" dirty="0"/>
              <a:t>, te koristiti BBB opciju za postavljanje pitanja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8CA39-CEE7-A94F-A9C3-1CFED3808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83" y="3429000"/>
            <a:ext cx="2527300" cy="217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023BDF-A5E4-6A4E-8051-9610ADAD3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785" y="3474140"/>
            <a:ext cx="2946430" cy="30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34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4E5A-4B55-6848-B04D-9BF8A2E8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149"/>
            <a:ext cx="10515600" cy="1325563"/>
          </a:xfrm>
        </p:spPr>
        <p:txBody>
          <a:bodyPr/>
          <a:lstStyle/>
          <a:p>
            <a:pPr algn="ctr"/>
            <a:r>
              <a:rPr lang="bs-Latn-BA" dirty="0"/>
              <a:t>Pronaći načine da se kreiraju „vršnjačke“ zajednice  (engl. </a:t>
            </a:r>
            <a:r>
              <a:rPr lang="bs-Latn-BA" dirty="0" err="1"/>
              <a:t>peer</a:t>
            </a:r>
            <a:r>
              <a:rPr lang="bs-Latn-BA" dirty="0"/>
              <a:t> </a:t>
            </a:r>
            <a:r>
              <a:rPr lang="bs-Latn-BA" dirty="0" err="1"/>
              <a:t>communities</a:t>
            </a:r>
            <a:r>
              <a:rPr lang="bs-Latn-BA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E272-C67B-F74A-9565-3AAE618A2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/>
              <a:t>Na nivou aktivnosti i na nivou predmeta</a:t>
            </a:r>
          </a:p>
          <a:p>
            <a:r>
              <a:rPr lang="bs-Latn-BA" dirty="0"/>
              <a:t>Efektivno učenje dolazi i na osnovu grupa kojim studenti mogu pripadaju (grupni projekti, sastanci, slučajni susreti)</a:t>
            </a:r>
          </a:p>
          <a:p>
            <a:r>
              <a:rPr lang="bs-Latn-BA" dirty="0"/>
              <a:t>Učenje je najefektivnije kada se studenti mogu povezati ne samo s materijalom, već i jedni s drugim</a:t>
            </a:r>
          </a:p>
          <a:p>
            <a:r>
              <a:rPr lang="bs-Latn-BA" dirty="0"/>
              <a:t>Na koji način možemo kreirati takve „intelektualne“ zajednice? </a:t>
            </a:r>
          </a:p>
          <a:p>
            <a:r>
              <a:rPr lang="bs-Latn-BA" dirty="0"/>
              <a:t>Osigurati da su svi studenti uključeni u grupne aktivnosti, na način da se grupe kreiraju planski, tako da niti jedan student ne bude izostavljen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75774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920EE-7045-7E44-BD5A-4A91A84A0C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Viber </a:t>
            </a:r>
            <a:r>
              <a:rPr lang="en-US" dirty="0" err="1"/>
              <a:t>zajednica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74771-8CB2-2043-BC4C-14A5BBDBB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096" y="1685443"/>
            <a:ext cx="3835400" cy="4381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0F9DDF-1B60-4F40-8023-25DA8B0BE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1660043"/>
            <a:ext cx="37846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86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213BF-FD09-AE40-A010-3167AD8E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hr-HR" dirty="0"/>
              <a:t>Timski rad (</a:t>
            </a:r>
            <a:r>
              <a:rPr lang="bs-Latn-BA" dirty="0"/>
              <a:t>Ted </a:t>
            </a:r>
            <a:r>
              <a:rPr lang="bs-Latn-BA" dirty="0" err="1"/>
              <a:t>Ladd</a:t>
            </a:r>
            <a:r>
              <a:rPr lang="bs-Latn-BA" dirty="0"/>
              <a:t>)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CD0FE-BAE0-D34E-BCA2-D70531A54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hr-HR" sz="2400" dirty="0"/>
              <a:t>Može se primijeniti i u većim (online) grupama </a:t>
            </a:r>
          </a:p>
          <a:p>
            <a:r>
              <a:rPr lang="hr-HR" sz="2400" dirty="0"/>
              <a:t>Kratke ankete </a:t>
            </a:r>
          </a:p>
          <a:p>
            <a:r>
              <a:rPr lang="hr-HR" sz="2400" dirty="0"/>
              <a:t>Isti </a:t>
            </a:r>
            <a:r>
              <a:rPr lang="hr-HR" sz="2400" i="1" dirty="0" err="1"/>
              <a:t>team</a:t>
            </a:r>
            <a:r>
              <a:rPr lang="hr-HR" sz="2400" dirty="0"/>
              <a:t> od početka semestra? </a:t>
            </a:r>
          </a:p>
          <a:p>
            <a:r>
              <a:rPr lang="hr-HR" sz="2400" dirty="0"/>
              <a:t>Specifična pitanja, ne da/ne pitanja  - primijeniti teoriju </a:t>
            </a:r>
          </a:p>
          <a:p>
            <a:r>
              <a:rPr lang="hr-HR" sz="2400" dirty="0"/>
              <a:t>Studeni ne moraju doći do rješenja, već da opišu pristup kako doći do rješenja </a:t>
            </a:r>
          </a:p>
          <a:p>
            <a:r>
              <a:rPr lang="hr-HR" sz="2400" dirty="0"/>
              <a:t>Pitanja sa otvorenim odgovorima (posebne web stranice) </a:t>
            </a:r>
          </a:p>
        </p:txBody>
      </p:sp>
    </p:spTree>
    <p:extLst>
      <p:ext uri="{BB962C8B-B14F-4D97-AF65-F5344CB8AC3E}">
        <p14:creationId xmlns:p14="http://schemas.microsoft.com/office/powerpoint/2010/main" val="1871777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9FD9F-5C09-7F43-AB3B-0D75623D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Mentimeter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B849B-3D27-CA43-9C6E-1722647E0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84" y="1690688"/>
            <a:ext cx="10991653" cy="43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59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6C5E-0AA3-714C-B7E7-311599E6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4000" dirty="0"/>
              <a:t>Razmotriti </a:t>
            </a:r>
            <a:r>
              <a:rPr lang="bs-Latn-BA" sz="4000" dirty="0" err="1"/>
              <a:t>miks</a:t>
            </a:r>
            <a:r>
              <a:rPr lang="bs-Latn-BA" sz="4000" dirty="0"/>
              <a:t> </a:t>
            </a:r>
            <a:r>
              <a:rPr lang="bs-Latn-BA" sz="4000" dirty="0" err="1"/>
              <a:t>sinhornog</a:t>
            </a:r>
            <a:r>
              <a:rPr lang="bs-Latn-BA" sz="4000" dirty="0"/>
              <a:t>-asinhronog iskustva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2E56-F8EF-BE4D-9DE2-0DBF32D31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/>
              <a:t>„Duga predavanja“ ne funkcionišu dobru kod online </a:t>
            </a:r>
            <a:r>
              <a:rPr lang="bs-Latn-BA" dirty="0" err="1"/>
              <a:t>podučavanja</a:t>
            </a:r>
            <a:r>
              <a:rPr lang="bs-Latn-BA" dirty="0"/>
              <a:t>, bez obzira da li se radi o sinhronim sesijama i asinhronim materijalima </a:t>
            </a:r>
          </a:p>
          <a:p>
            <a:r>
              <a:rPr lang="bs-Latn-BA" dirty="0"/>
              <a:t>Pretvoriti određene materijale za sinhrone sesije u asinhrone materijale </a:t>
            </a:r>
          </a:p>
          <a:p>
            <a:r>
              <a:rPr lang="bs-Latn-BA" dirty="0"/>
              <a:t>Npr. ako se oslanjate na studije slučaja, ne morate praviti nove asinhrone sadržaje. </a:t>
            </a:r>
          </a:p>
          <a:p>
            <a:r>
              <a:rPr lang="bs-Latn-BA" dirty="0"/>
              <a:t>Ali ako se oslanjate na klasična predavanja, možete prilagoditi dobar dio ovih materijala asinhronom sadržaju, što otvara prilike za drugačije sesije uživo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824621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887F-DCE0-CB4B-96C9-200698A09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783"/>
            <a:ext cx="10515600" cy="1325563"/>
          </a:xfrm>
        </p:spPr>
        <p:txBody>
          <a:bodyPr/>
          <a:lstStyle/>
          <a:p>
            <a:pPr algn="ctr"/>
            <a:r>
              <a:rPr lang="bs-Latn-BA" dirty="0" err="1"/>
              <a:t>Dizjanirajte</a:t>
            </a:r>
            <a:r>
              <a:rPr lang="bs-Latn-BA" dirty="0"/>
              <a:t> svoj predmet imajući u vidu </a:t>
            </a:r>
            <a:r>
              <a:rPr lang="bs-Latn-BA" dirty="0" err="1"/>
              <a:t>mogućnosti</a:t>
            </a:r>
            <a:r>
              <a:rPr lang="bs-Latn-BA" dirty="0"/>
              <a:t>  digitalnog doba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855A-FA7A-D24C-8E6E-A196F23EB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087"/>
            <a:ext cx="10515600" cy="3464348"/>
          </a:xfrm>
        </p:spPr>
        <p:txBody>
          <a:bodyPr>
            <a:normAutofit fontScale="77500" lnSpcReduction="20000"/>
          </a:bodyPr>
          <a:lstStyle/>
          <a:p>
            <a:r>
              <a:rPr lang="bs-Latn-BA" dirty="0"/>
              <a:t>Interaktivno iskustvo učenja (asinhrono i sinhrono učenje) </a:t>
            </a:r>
          </a:p>
          <a:p>
            <a:pPr lvl="1"/>
            <a:r>
              <a:rPr lang="bs-Latn-BA" dirty="0"/>
              <a:t>Interakcije između nastavnika-studenta</a:t>
            </a:r>
          </a:p>
          <a:p>
            <a:pPr lvl="1"/>
            <a:r>
              <a:rPr lang="bs-Latn-BA" dirty="0"/>
              <a:t>Interakcije između studenta-studenta</a:t>
            </a:r>
          </a:p>
          <a:p>
            <a:r>
              <a:rPr lang="bs-Latn-BA" dirty="0"/>
              <a:t>Ne </a:t>
            </a:r>
            <a:r>
              <a:rPr lang="bs-Latn-BA" dirty="0" err="1"/>
              <a:t>pokušavati</a:t>
            </a:r>
            <a:r>
              <a:rPr lang="bs-Latn-BA" dirty="0"/>
              <a:t> samo replicirati iskustvo iz offline svijeta, već iskoristiti ono što nudi IT</a:t>
            </a:r>
          </a:p>
          <a:p>
            <a:pPr lvl="1"/>
            <a:r>
              <a:rPr lang="bs-Latn-BA" dirty="0" err="1"/>
              <a:t>Breakout</a:t>
            </a:r>
            <a:r>
              <a:rPr lang="bs-Latn-BA" dirty="0"/>
              <a:t> </a:t>
            </a:r>
            <a:r>
              <a:rPr lang="bs-Latn-BA" dirty="0" err="1"/>
              <a:t>rooms</a:t>
            </a:r>
            <a:r>
              <a:rPr lang="bs-Latn-BA" dirty="0"/>
              <a:t> </a:t>
            </a:r>
          </a:p>
          <a:p>
            <a:pPr lvl="1"/>
            <a:r>
              <a:rPr lang="bs-Latn-BA" dirty="0"/>
              <a:t>Chat </a:t>
            </a:r>
          </a:p>
          <a:p>
            <a:pPr lvl="1"/>
            <a:r>
              <a:rPr lang="bs-Latn-BA" dirty="0"/>
              <a:t>Nema zadnjeg reda (engl. „No </a:t>
            </a:r>
            <a:r>
              <a:rPr lang="bs-Latn-BA" dirty="0" err="1"/>
              <a:t>back</a:t>
            </a:r>
            <a:r>
              <a:rPr lang="bs-Latn-BA" dirty="0"/>
              <a:t> </a:t>
            </a:r>
            <a:r>
              <a:rPr lang="bs-Latn-BA" dirty="0" err="1"/>
              <a:t>row</a:t>
            </a:r>
            <a:r>
              <a:rPr lang="bs-Latn-BA" dirty="0"/>
              <a:t>“)</a:t>
            </a:r>
          </a:p>
          <a:p>
            <a:pPr lvl="1"/>
            <a:r>
              <a:rPr lang="bs-Latn-BA" dirty="0"/>
              <a:t>Kolaborativna radna </a:t>
            </a:r>
            <a:r>
              <a:rPr lang="bs-Latn-BA" dirty="0" err="1"/>
              <a:t>okruženja</a:t>
            </a:r>
            <a:endParaRPr lang="bs-Latn-BA" dirty="0"/>
          </a:p>
          <a:p>
            <a:pPr lvl="1"/>
            <a:r>
              <a:rPr lang="bs-Latn-BA" dirty="0"/>
              <a:t>Dijeljenje ekrana</a:t>
            </a:r>
          </a:p>
          <a:p>
            <a:pPr lvl="1"/>
            <a:r>
              <a:rPr lang="bs-Latn-BA" dirty="0"/>
              <a:t>„Raise </a:t>
            </a:r>
            <a:r>
              <a:rPr lang="bs-Latn-BA" dirty="0" err="1"/>
              <a:t>your</a:t>
            </a:r>
            <a:r>
              <a:rPr lang="bs-Latn-BA" dirty="0"/>
              <a:t> </a:t>
            </a:r>
            <a:r>
              <a:rPr lang="bs-Latn-BA" dirty="0" err="1"/>
              <a:t>hand</a:t>
            </a:r>
            <a:r>
              <a:rPr lang="bs-Latn-BA" dirty="0"/>
              <a:t>“ odgovori</a:t>
            </a:r>
          </a:p>
          <a:p>
            <a:pPr lvl="1"/>
            <a:r>
              <a:rPr lang="bs-Latn-BA" dirty="0"/>
              <a:t>Svi su samo jedan „klik“ udaljeni  </a:t>
            </a:r>
          </a:p>
          <a:p>
            <a:pPr lvl="1"/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586370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1988-90F9-6443-8075-B128E215C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/>
              <a:t>Izrada asinhronog sadržaja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9EB2E2-EF52-1049-8104-68B497242F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bs-Latn-BA" b="1" dirty="0"/>
                  <a:t>Asinhrono </a:t>
                </a:r>
                <a14:m>
                  <m:oMath xmlns:m="http://schemas.openxmlformats.org/officeDocument/2006/math">
                    <m:r>
                      <a:rPr lang="bs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bs-Latn-BA" b="1" dirty="0"/>
                  <a:t> video </a:t>
                </a:r>
              </a:p>
              <a:p>
                <a:r>
                  <a:rPr lang="bs-Latn-BA" dirty="0"/>
                  <a:t>Asinhrone aktivnosti mogu, i trebaju, biti interaktivne (prilike koje studentima pružamo da provjere naučeno, da sumiraju i osvrnu se na usvojeno znanje)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9EB2E2-EF52-1049-8104-68B497242F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740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141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04B8-EEDE-8043-9833-C9EC26B6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/>
              <a:t>Izrada asinhronog sadržaja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05857-8C18-7D40-9A7B-0D72D1B32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Fokus na principe efektivne pedagogije prije nego na sam medij/način prijenosa</a:t>
            </a:r>
          </a:p>
          <a:p>
            <a:r>
              <a:rPr lang="bs-Latn-BA" dirty="0"/>
              <a:t>Principi efektivnog učenja su isti i u online svijetu: Učinkovito </a:t>
            </a:r>
            <a:r>
              <a:rPr lang="bs-Latn-BA" dirty="0" err="1"/>
              <a:t>podučavanje</a:t>
            </a:r>
            <a:r>
              <a:rPr lang="bs-Latn-BA" dirty="0"/>
              <a:t> stvara znatiželju, </a:t>
            </a:r>
            <a:r>
              <a:rPr lang="bs-Latn-BA" dirty="0" err="1"/>
              <a:t>omogućava</a:t>
            </a:r>
            <a:r>
              <a:rPr lang="bs-Latn-BA" dirty="0"/>
              <a:t> otkrivanje i ilustrira generaliziranost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4161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63FAF-66EB-6043-9EBD-75C59D2E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Korisni linkovi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2B9F1-E448-2D4C-89E2-740A4D1AB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86"/>
            <a:ext cx="10515600" cy="4071668"/>
          </a:xfrm>
        </p:spPr>
        <p:txBody>
          <a:bodyPr>
            <a:normAutofit/>
          </a:bodyPr>
          <a:lstStyle/>
          <a:p>
            <a:r>
              <a:rPr lang="en-GB" sz="2000" dirty="0" err="1"/>
              <a:t>Sedlovskaya</a:t>
            </a:r>
            <a:r>
              <a:rPr lang="en-GB" sz="2000" dirty="0"/>
              <a:t>, A. (2020). </a:t>
            </a:r>
            <a:r>
              <a:rPr lang="en-GB" sz="2000" b="1" dirty="0"/>
              <a:t>How to Lead Uncomfortable Class Discussions</a:t>
            </a:r>
            <a:r>
              <a:rPr lang="en-GB" sz="2000" dirty="0"/>
              <a:t>. </a:t>
            </a:r>
            <a:r>
              <a:rPr lang="en-GB" sz="2000" dirty="0">
                <a:hlinkClick r:id="rId3"/>
              </a:rPr>
              <a:t>https://hbsp.harvard.edu/inspiring-minds/how-to-lead-uncomfortable-class-discussions</a:t>
            </a:r>
            <a:r>
              <a:rPr lang="en-GB" sz="2000" dirty="0"/>
              <a:t>  </a:t>
            </a:r>
          </a:p>
          <a:p>
            <a:r>
              <a:rPr lang="en-GB" sz="2000" dirty="0"/>
              <a:t>Carlson, C. R. (2020). </a:t>
            </a:r>
            <a:r>
              <a:rPr lang="en-GB" sz="2000" b="1" dirty="0"/>
              <a:t>Five Active Learning Principles that Saved SRI International</a:t>
            </a:r>
            <a:r>
              <a:rPr lang="en-GB" sz="2000" dirty="0"/>
              <a:t>. </a:t>
            </a:r>
            <a:r>
              <a:rPr lang="en-GB" sz="2000" dirty="0">
                <a:hlinkClick r:id="rId4"/>
              </a:rPr>
              <a:t>https://hbsp.harvard.edu/inspiring-minds/5-active-learning-principles-that-saved-sri-international</a:t>
            </a:r>
            <a:r>
              <a:rPr lang="en-GB" sz="2000" dirty="0"/>
              <a:t>   </a:t>
            </a:r>
          </a:p>
          <a:p>
            <a:r>
              <a:rPr lang="en-GB" sz="2000" dirty="0" err="1"/>
              <a:t>Sedlovskaya</a:t>
            </a:r>
            <a:r>
              <a:rPr lang="en-GB" sz="2000" dirty="0"/>
              <a:t>, A. (2020). </a:t>
            </a:r>
            <a:r>
              <a:rPr lang="en-GB" sz="2000" b="1" dirty="0"/>
              <a:t>Building Inclusive Virtual Classrooms</a:t>
            </a:r>
            <a:r>
              <a:rPr lang="en-GB" sz="2000" dirty="0"/>
              <a:t>. </a:t>
            </a:r>
            <a:r>
              <a:rPr lang="en-GB" sz="2000" dirty="0">
                <a:hlinkClick r:id="rId5"/>
              </a:rPr>
              <a:t>https://hbsp.harvard.edu/inspiring-minds/building-inclusive-virtual-classrooms</a:t>
            </a:r>
            <a:r>
              <a:rPr lang="en-GB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92434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C2D8-B539-DC47-A8C8-E0CD66271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655"/>
            <a:ext cx="10515600" cy="1325563"/>
          </a:xfrm>
        </p:spPr>
        <p:txBody>
          <a:bodyPr/>
          <a:lstStyle/>
          <a:p>
            <a:pPr algn="ctr"/>
            <a:r>
              <a:rPr lang="bs-Latn-BA" dirty="0"/>
              <a:t>Tri pitanja koja treba imati u vidu prilikom izrade asinhronog sadržaja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472B1-2235-854E-B871-3E667542B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6053"/>
            <a:ext cx="10515600" cy="3671382"/>
          </a:xfrm>
        </p:spPr>
        <p:txBody>
          <a:bodyPr>
            <a:normAutofit fontScale="92500" lnSpcReduction="10000"/>
          </a:bodyPr>
          <a:lstStyle/>
          <a:p>
            <a:r>
              <a:rPr lang="bs-Latn-BA" dirty="0"/>
              <a:t>Kako </a:t>
            </a:r>
            <a:r>
              <a:rPr lang="bs-Latn-BA" b="1" u="sng" dirty="0"/>
              <a:t>isprovocirati</a:t>
            </a:r>
            <a:r>
              <a:rPr lang="bs-Latn-BA" dirty="0"/>
              <a:t> studente da se </a:t>
            </a:r>
            <a:r>
              <a:rPr lang="bs-Latn-BA" dirty="0" err="1"/>
              <a:t>zainteresuju</a:t>
            </a:r>
            <a:r>
              <a:rPr lang="bs-Latn-BA" dirty="0"/>
              <a:t> za određenu temu: postavljanje pitanja koje od njih zahtijeva da donesu odluku ili zauzmu stav, uvođenje problema kojeg trebaju riješiti, ili upitati za mišljenje o nekom novijem problemu s kojim se mogu poistovjetiti…</a:t>
            </a:r>
          </a:p>
          <a:p>
            <a:r>
              <a:rPr lang="bs-Latn-BA" dirty="0"/>
              <a:t>Kako možemo </a:t>
            </a:r>
            <a:r>
              <a:rPr lang="bs-Latn-BA" dirty="0" err="1"/>
              <a:t>motivisati</a:t>
            </a:r>
            <a:r>
              <a:rPr lang="bs-Latn-BA" dirty="0"/>
              <a:t> studente da </a:t>
            </a:r>
            <a:r>
              <a:rPr lang="bs-Latn-BA" b="1" u="sng" dirty="0"/>
              <a:t>otkrivaju</a:t>
            </a:r>
            <a:r>
              <a:rPr lang="bs-Latn-BA" dirty="0"/>
              <a:t> nove ideje i koncepte samostalno kroz aktivno učenje radije nego kroz pasivno slušanje? </a:t>
            </a:r>
          </a:p>
          <a:p>
            <a:r>
              <a:rPr lang="bs-Latn-BA" dirty="0"/>
              <a:t>Kako možemo doći do toga da student cijeni veću sliku o razlozima i načinima na koji se određeni koncept učenja može </a:t>
            </a:r>
            <a:r>
              <a:rPr lang="bs-Latn-BA" b="1" u="sng" dirty="0"/>
              <a:t>generalizovati</a:t>
            </a:r>
            <a:r>
              <a:rPr lang="bs-Latn-BA" dirty="0"/>
              <a:t> izvan određene primjene? </a:t>
            </a:r>
          </a:p>
          <a:p>
            <a:r>
              <a:rPr lang="bs-Latn-BA" b="1" dirty="0"/>
              <a:t>Alternativno: </a:t>
            </a:r>
            <a:r>
              <a:rPr lang="bs-Latn-BA" b="1" dirty="0" err="1"/>
              <a:t>Elicit</a:t>
            </a:r>
            <a:r>
              <a:rPr lang="bs-Latn-BA" b="1" dirty="0"/>
              <a:t>, </a:t>
            </a:r>
            <a:r>
              <a:rPr lang="bs-Latn-BA" b="1" dirty="0" err="1"/>
              <a:t>Confront</a:t>
            </a:r>
            <a:r>
              <a:rPr lang="bs-Latn-BA" b="1" dirty="0"/>
              <a:t>, </a:t>
            </a:r>
            <a:r>
              <a:rPr lang="bs-Latn-BA" b="1" dirty="0" err="1"/>
              <a:t>Resolve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275011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ADF9-D698-684F-8648-D142CA19B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2710"/>
            <a:ext cx="10515600" cy="1325563"/>
          </a:xfrm>
        </p:spPr>
        <p:txBody>
          <a:bodyPr/>
          <a:lstStyle/>
          <a:p>
            <a:r>
              <a:rPr lang="bs-Latn-BA" dirty="0"/>
              <a:t>Asinhroni sadržaji: interakcija među studentima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4F90B-A33B-3947-BE6B-A557C7238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0671"/>
            <a:ext cx="10515600" cy="2946763"/>
          </a:xfrm>
        </p:spPr>
        <p:txBody>
          <a:bodyPr/>
          <a:lstStyle/>
          <a:p>
            <a:r>
              <a:rPr lang="bs-Latn-BA" dirty="0"/>
              <a:t>Odgovori kolega-studenata na pitanja</a:t>
            </a:r>
          </a:p>
          <a:p>
            <a:r>
              <a:rPr lang="bs-Latn-BA" dirty="0"/>
              <a:t>Razgovori putem BBB </a:t>
            </a:r>
          </a:p>
          <a:p>
            <a:r>
              <a:rPr lang="bs-Latn-BA" dirty="0" err="1"/>
              <a:t>Slack</a:t>
            </a:r>
            <a:r>
              <a:rPr lang="bs-Latn-BA" dirty="0"/>
              <a:t> kanal</a:t>
            </a:r>
          </a:p>
        </p:txBody>
      </p:sp>
    </p:spTree>
    <p:extLst>
      <p:ext uri="{BB962C8B-B14F-4D97-AF65-F5344CB8AC3E}">
        <p14:creationId xmlns:p14="http://schemas.microsoft.com/office/powerpoint/2010/main" val="3705708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CDB74-E5A5-B34F-AA9F-887B7AF1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215"/>
            <a:ext cx="10515600" cy="1325563"/>
          </a:xfrm>
        </p:spPr>
        <p:txBody>
          <a:bodyPr/>
          <a:lstStyle/>
          <a:p>
            <a:r>
              <a:rPr lang="bs-Latn-BA" dirty="0"/>
              <a:t>Asinhroni materijali kao dopuna živim predavanjima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D5308-6483-9A47-8035-A99B0200A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6935"/>
            <a:ext cx="10515600" cy="2860499"/>
          </a:xfrm>
        </p:spPr>
        <p:txBody>
          <a:bodyPr/>
          <a:lstStyle/>
          <a:p>
            <a:r>
              <a:rPr lang="bs-Latn-BA" dirty="0"/>
              <a:t>Asinhroni materijali mogu dopuniti sesije uživo</a:t>
            </a:r>
          </a:p>
          <a:p>
            <a:r>
              <a:rPr lang="bs-Latn-BA" dirty="0"/>
              <a:t>Na primjer, ankete prije predavanja mogu vam pomoći da odredite ukupni osjećaj studenta i da pratite odgovore pojedinaca prije nastave, što zatim možete koristiti za usmjerite raspravu na času uživo</a:t>
            </a:r>
          </a:p>
          <a:p>
            <a:r>
              <a:rPr lang="bs-Latn-BA" dirty="0"/>
              <a:t>I nastavnici se mogu uključiti u asinhronu komunikaciji – online diskusije ili komentari za ankete </a:t>
            </a:r>
          </a:p>
        </p:txBody>
      </p:sp>
    </p:spTree>
    <p:extLst>
      <p:ext uri="{BB962C8B-B14F-4D97-AF65-F5344CB8AC3E}">
        <p14:creationId xmlns:p14="http://schemas.microsoft.com/office/powerpoint/2010/main" val="301091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F575-5D2C-E349-88D5-D83E05E3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bs-Latn-BA" dirty="0"/>
              <a:t>Pedagogija: alati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3B5BF-3434-D84A-8302-4ED536380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/>
              <a:t>Više vremena posvetiti pronalasku dobrih pedagoških praksi nego korištenje tehnologije ili usavršavanje svakog online alata</a:t>
            </a:r>
          </a:p>
          <a:p>
            <a:r>
              <a:rPr lang="bs-Latn-BA" dirty="0"/>
              <a:t>Neka bude jednostavno – upoznajte se sa nekoliko važnih IT rješenja i neka oni budu osnova u vašim predavanjima – previše alata stvara teret i nastavnicima i studentima </a:t>
            </a:r>
          </a:p>
          <a:p>
            <a:r>
              <a:rPr lang="bs-Latn-BA" dirty="0"/>
              <a:t>Prvobitno imati na umu ciljeve učenje </a:t>
            </a:r>
          </a:p>
        </p:txBody>
      </p:sp>
    </p:spTree>
    <p:extLst>
      <p:ext uri="{BB962C8B-B14F-4D97-AF65-F5344CB8AC3E}">
        <p14:creationId xmlns:p14="http://schemas.microsoft.com/office/powerpoint/2010/main" val="1263182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A1DABA6-3C39-3747-900F-947D51384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38806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0058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BAB0-C9CC-3F45-BA92-BC412AD7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Kako voditi “neugodnu” raspravu u učionici?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EE683-5E1C-5B48-94E4-FFE9FDE8E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s-Latn-BA" dirty="0"/>
              <a:t>Radoznalost (engl. </a:t>
            </a:r>
            <a:r>
              <a:rPr lang="bs-Latn-BA" dirty="0" err="1"/>
              <a:t>Curiosity</a:t>
            </a:r>
            <a:r>
              <a:rPr lang="bs-Latn-BA" dirty="0"/>
              <a:t>)</a:t>
            </a:r>
          </a:p>
          <a:p>
            <a:pPr lvl="1"/>
            <a:r>
              <a:rPr lang="bs-Latn-BA" dirty="0"/>
              <a:t>Nekada bez traženja tačnog odgovora</a:t>
            </a:r>
          </a:p>
          <a:p>
            <a:pPr lvl="1"/>
            <a:r>
              <a:rPr lang="bs-Latn-BA" dirty="0"/>
              <a:t>„Recite nam više o svom razmišljanju ovdje.”</a:t>
            </a:r>
          </a:p>
          <a:p>
            <a:pPr lvl="1"/>
            <a:r>
              <a:rPr lang="bs-Latn-BA" dirty="0"/>
              <a:t>„Pomozite nam da shvatimo način na koji povezujete naučeno.” </a:t>
            </a:r>
          </a:p>
          <a:p>
            <a:pPr lvl="1"/>
            <a:r>
              <a:rPr lang="bs-Latn-BA" dirty="0"/>
              <a:t>„</a:t>
            </a:r>
            <a:r>
              <a:rPr lang="bs-Latn-BA" dirty="0" err="1"/>
              <a:t>Zadržimo</a:t>
            </a:r>
            <a:r>
              <a:rPr lang="bs-Latn-BA" dirty="0"/>
              <a:t> se na toj ideji i razradimo je u detalje.“</a:t>
            </a:r>
          </a:p>
          <a:p>
            <a:r>
              <a:rPr lang="bs-Latn-BA" dirty="0"/>
              <a:t>Otvorenost (engl. </a:t>
            </a:r>
            <a:r>
              <a:rPr lang="bs-Latn-BA" dirty="0" err="1"/>
              <a:t>Candor</a:t>
            </a:r>
            <a:r>
              <a:rPr lang="bs-Latn-BA" dirty="0"/>
              <a:t>)</a:t>
            </a:r>
          </a:p>
          <a:p>
            <a:pPr lvl="1"/>
            <a:r>
              <a:rPr lang="bs-Latn-BA" dirty="0"/>
              <a:t>„Ko to vidi drugačije?“ </a:t>
            </a:r>
          </a:p>
          <a:p>
            <a:pPr lvl="1"/>
            <a:r>
              <a:rPr lang="bs-Latn-BA" dirty="0"/>
              <a:t>„Sigurno se mogu iznijeti razumni argumenti [s druge strane]. Ko bi nam želio pomoći u tome? ” </a:t>
            </a:r>
          </a:p>
          <a:p>
            <a:pPr lvl="1"/>
            <a:r>
              <a:rPr lang="bs-Latn-BA" dirty="0"/>
              <a:t>„Ovdje je vrlo važno razumjeti različite perspektive. Šta nam nedostaje? 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F62839-4DAC-514A-B03E-AED65D59447A}"/>
              </a:ext>
            </a:extLst>
          </p:cNvPr>
          <p:cNvSpPr txBox="1"/>
          <p:nvPr/>
        </p:nvSpPr>
        <p:spPr>
          <a:xfrm>
            <a:off x="497541" y="5240436"/>
            <a:ext cx="1157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Sedlovskaya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A. (2020). </a:t>
            </a: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How to Lead Uncomfortable Class Discussions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https://hbsp.harvard.edu/inspiring-minds/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how-to-lead-uncomfortable-class-discussions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6BCFF4-EBAC-D645-8DAC-78DEA0978EAD}"/>
              </a:ext>
            </a:extLst>
          </p:cNvPr>
          <p:cNvSpPr/>
          <p:nvPr/>
        </p:nvSpPr>
        <p:spPr>
          <a:xfrm>
            <a:off x="10327341" y="1851773"/>
            <a:ext cx="1196788" cy="11967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4C</a:t>
            </a:r>
          </a:p>
        </p:txBody>
      </p:sp>
    </p:spTree>
    <p:extLst>
      <p:ext uri="{BB962C8B-B14F-4D97-AF65-F5344CB8AC3E}">
        <p14:creationId xmlns:p14="http://schemas.microsoft.com/office/powerpoint/2010/main" val="1399114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BAB0-C9CC-3F45-BA92-BC412AD7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Kako voditi “neugodnu” raspravu u učionici?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EE683-5E1C-5B48-94E4-FFE9FDE8E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dirty="0"/>
              <a:t>Ljubaznost / Uljudnost (engl. </a:t>
            </a:r>
            <a:r>
              <a:rPr lang="bs-Latn-BA" dirty="0" err="1"/>
              <a:t>Courtesy</a:t>
            </a:r>
            <a:r>
              <a:rPr lang="bs-Latn-BA" dirty="0"/>
              <a:t>)</a:t>
            </a:r>
          </a:p>
          <a:p>
            <a:pPr lvl="1"/>
            <a:r>
              <a:rPr lang="bs-Latn-BA" dirty="0"/>
              <a:t>Iako niko od nas ne želi uvrijediti, to se može dogoditi nenamjerno</a:t>
            </a:r>
          </a:p>
          <a:p>
            <a:pPr lvl="1"/>
            <a:r>
              <a:rPr lang="bs-Latn-BA" dirty="0"/>
              <a:t>„Razumijem da je teško izgovoriti [to] i možda biste bili zabrinuti zbog pronalaska nekoga ko bi previše burno </a:t>
            </a:r>
            <a:r>
              <a:rPr lang="bs-Latn-BA" dirty="0" err="1"/>
              <a:t>reagova</a:t>
            </a:r>
            <a:r>
              <a:rPr lang="bs-Latn-BA" dirty="0"/>
              <a:t>. Također je teško slušati a da se ne osjećate odbrambeno. Ipak, </a:t>
            </a:r>
            <a:r>
              <a:rPr lang="bs-Latn-BA" dirty="0" err="1"/>
              <a:t>izgovoranje</a:t>
            </a:r>
            <a:r>
              <a:rPr lang="bs-Latn-BA" dirty="0"/>
              <a:t> i slušanje je važan je dio našeg učenja, pa to moramo činiti - pristojno. “</a:t>
            </a:r>
          </a:p>
          <a:p>
            <a:r>
              <a:rPr lang="bs-Latn-BA" dirty="0"/>
              <a:t>Hrabrost (engl. </a:t>
            </a:r>
            <a:r>
              <a:rPr lang="bs-Latn-BA" dirty="0" err="1"/>
              <a:t>Courage</a:t>
            </a:r>
            <a:r>
              <a:rPr lang="bs-Latn-BA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2681D-D6CC-5649-A4F7-9F1B140618AE}"/>
              </a:ext>
            </a:extLst>
          </p:cNvPr>
          <p:cNvSpPr txBox="1"/>
          <p:nvPr/>
        </p:nvSpPr>
        <p:spPr>
          <a:xfrm>
            <a:off x="497541" y="5054960"/>
            <a:ext cx="1157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Sedlovskaya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A. (2020). </a:t>
            </a: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How to Lead Uncomfortable Class Discussions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2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https://hbsp.harvard.edu/inspiring-minds/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how-to-lead-uncomfortable-class-discussions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F21AC5-9F53-E84F-8E7A-B366DAB2832E}"/>
              </a:ext>
            </a:extLst>
          </p:cNvPr>
          <p:cNvSpPr/>
          <p:nvPr/>
        </p:nvSpPr>
        <p:spPr>
          <a:xfrm>
            <a:off x="10313894" y="1664540"/>
            <a:ext cx="1196788" cy="11967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4C</a:t>
            </a:r>
          </a:p>
        </p:txBody>
      </p:sp>
    </p:spTree>
    <p:extLst>
      <p:ext uri="{BB962C8B-B14F-4D97-AF65-F5344CB8AC3E}">
        <p14:creationId xmlns:p14="http://schemas.microsoft.com/office/powerpoint/2010/main" val="40996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6DFA8-4B31-7B43-AC94-DED9B9B446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365125"/>
            <a:ext cx="11731925" cy="1325563"/>
          </a:xfrm>
        </p:spPr>
        <p:txBody>
          <a:bodyPr/>
          <a:lstStyle/>
          <a:p>
            <a:pPr algn="ctr"/>
            <a:r>
              <a:rPr lang="bs-Latn-BA" dirty="0"/>
              <a:t>Tri ključna pitanja (i) za (online) </a:t>
            </a:r>
            <a:r>
              <a:rPr lang="bs-Latn-BA" dirty="0" err="1"/>
              <a:t>podučavanje</a:t>
            </a:r>
            <a:endParaRPr lang="bs-Latn-BA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855ACB-F6C2-1749-B315-6E8732DBA83C}"/>
              </a:ext>
            </a:extLst>
          </p:cNvPr>
          <p:cNvSpPr/>
          <p:nvPr/>
        </p:nvSpPr>
        <p:spPr>
          <a:xfrm>
            <a:off x="3580108" y="2448732"/>
            <a:ext cx="2169764" cy="221238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000" dirty="0"/>
              <a:t>Sadržaj (engl. </a:t>
            </a:r>
            <a:r>
              <a:rPr lang="bs-Latn-BA" sz="2000" dirty="0" err="1"/>
              <a:t>content</a:t>
            </a:r>
            <a:r>
              <a:rPr lang="bs-Latn-BA" sz="2000" dirty="0"/>
              <a:t>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8D0D78-C5C3-B048-9202-E2E155A5610E}"/>
              </a:ext>
            </a:extLst>
          </p:cNvPr>
          <p:cNvSpPr/>
          <p:nvPr/>
        </p:nvSpPr>
        <p:spPr>
          <a:xfrm>
            <a:off x="5749872" y="1522708"/>
            <a:ext cx="2169764" cy="22123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000" dirty="0"/>
              <a:t>Pedagogija (engl. </a:t>
            </a:r>
            <a:r>
              <a:rPr lang="bs-Latn-BA" sz="2000" dirty="0" err="1"/>
              <a:t>pedagogy</a:t>
            </a:r>
            <a:r>
              <a:rPr lang="bs-Latn-BA" sz="2000" dirty="0"/>
              <a:t>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9DC1BB-FF19-044B-9DF7-C21C70D24888}"/>
              </a:ext>
            </a:extLst>
          </p:cNvPr>
          <p:cNvSpPr/>
          <p:nvPr/>
        </p:nvSpPr>
        <p:spPr>
          <a:xfrm>
            <a:off x="5424406" y="3921070"/>
            <a:ext cx="2169764" cy="221238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000" dirty="0"/>
              <a:t>(Pr)</a:t>
            </a:r>
            <a:r>
              <a:rPr lang="bs-Latn-BA" sz="2000" dirty="0" err="1"/>
              <a:t>ocjenji-vanje</a:t>
            </a:r>
            <a:r>
              <a:rPr lang="bs-Latn-BA" sz="2000" dirty="0"/>
              <a:t> (engl. </a:t>
            </a:r>
            <a:r>
              <a:rPr lang="bs-Latn-BA" sz="2000" dirty="0" err="1"/>
              <a:t>assessment</a:t>
            </a:r>
            <a:r>
              <a:rPr lang="bs-Latn-BA" sz="20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4C4178-DF3C-7A46-9D93-673CF70C626E}"/>
              </a:ext>
            </a:extLst>
          </p:cNvPr>
          <p:cNvSpPr txBox="1"/>
          <p:nvPr/>
        </p:nvSpPr>
        <p:spPr>
          <a:xfrm>
            <a:off x="619931" y="2200759"/>
            <a:ext cx="2588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/>
              <a:t>Koji su to ključni koncepti/ideje koje želimo da naši studenti nauče na određenom predavanju, modulu, kursu?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0B6E7C-8565-B448-AF94-49B1EBE4938C}"/>
              </a:ext>
            </a:extLst>
          </p:cNvPr>
          <p:cNvSpPr txBox="1"/>
          <p:nvPr/>
        </p:nvSpPr>
        <p:spPr>
          <a:xfrm>
            <a:off x="8119820" y="1491711"/>
            <a:ext cx="28839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/>
              <a:t>Koji je to najefektniji način da se studenti uključe, s ciljem razumijevanja materije i </a:t>
            </a:r>
            <a:r>
              <a:rPr lang="bs-Latn-BA" sz="2000" dirty="0" err="1"/>
              <a:t>poboljšanja</a:t>
            </a:r>
            <a:r>
              <a:rPr lang="bs-Latn-BA" sz="2000" dirty="0"/>
              <a:t> procesa učenja? Prije i poslije časa (</a:t>
            </a:r>
            <a:r>
              <a:rPr lang="bs-Latn-BA" sz="2000" b="1" i="1" dirty="0"/>
              <a:t>asinhrono</a:t>
            </a:r>
            <a:r>
              <a:rPr lang="bs-Latn-BA" sz="2000" dirty="0"/>
              <a:t>) i tokom časa (</a:t>
            </a:r>
            <a:r>
              <a:rPr lang="bs-Latn-BA" sz="2000" b="1" i="1" dirty="0"/>
              <a:t>sinhrono</a:t>
            </a:r>
            <a:r>
              <a:rPr lang="bs-Latn-BA" sz="2000" dirty="0"/>
              <a:t>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1E94F-2FDD-954B-8544-21FEF591FB5F}"/>
              </a:ext>
            </a:extLst>
          </p:cNvPr>
          <p:cNvSpPr txBox="1"/>
          <p:nvPr/>
        </p:nvSpPr>
        <p:spPr>
          <a:xfrm>
            <a:off x="7919636" y="4735127"/>
            <a:ext cx="2588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/>
              <a:t>Koji je najbolji način da procijenimo da su studenti dobro razumjeli materiju?  </a:t>
            </a:r>
          </a:p>
        </p:txBody>
      </p:sp>
    </p:spTree>
    <p:extLst>
      <p:ext uri="{BB962C8B-B14F-4D97-AF65-F5344CB8AC3E}">
        <p14:creationId xmlns:p14="http://schemas.microsoft.com/office/powerpoint/2010/main" val="155628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6681-D63E-A54F-9B9E-AA6B18A4C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59926"/>
            <a:ext cx="11152517" cy="1325563"/>
          </a:xfrm>
        </p:spPr>
        <p:txBody>
          <a:bodyPr>
            <a:normAutofit/>
          </a:bodyPr>
          <a:lstStyle/>
          <a:p>
            <a:r>
              <a:rPr lang="hr-HR" sz="4000" dirty="0"/>
              <a:t>Od pedagoškog pristupa zavisi dizajn online sesije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EE29-088D-5E4F-A479-86C47BEE7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9516"/>
            <a:ext cx="10515600" cy="3463260"/>
          </a:xfrm>
        </p:spPr>
        <p:txBody>
          <a:bodyPr/>
          <a:lstStyle/>
          <a:p>
            <a:r>
              <a:rPr lang="hr-HR" dirty="0"/>
              <a:t>Student u centru – aktivno učenje?</a:t>
            </a:r>
          </a:p>
          <a:p>
            <a:r>
              <a:rPr lang="hr-HR" dirty="0"/>
              <a:t>Studenti ne </a:t>
            </a:r>
            <a:r>
              <a:rPr lang="hr-HR" dirty="0" err="1"/>
              <a:t>stiču</a:t>
            </a:r>
            <a:r>
              <a:rPr lang="hr-HR" dirty="0"/>
              <a:t> samo nova znanja, nego i vještine</a:t>
            </a:r>
          </a:p>
          <a:p>
            <a:r>
              <a:rPr lang="hr-HR" dirty="0"/>
              <a:t>Osigurati „ravnopravnost” prilika? Kako osigurati da se student osjeća kao „čovjek” i da je povezan s nama? </a:t>
            </a:r>
          </a:p>
          <a:p>
            <a:r>
              <a:rPr lang="hr-HR" dirty="0"/>
              <a:t>Tehnike koje pružaju afirmaciju - potvrđivanje, ne </a:t>
            </a:r>
            <a:r>
              <a:rPr lang="hr-HR" dirty="0" err="1"/>
              <a:t>kritikovanje</a:t>
            </a:r>
            <a:r>
              <a:rPr lang="hr-HR" dirty="0"/>
              <a:t> (stvoriti takve prilike gdje mogu da se potvrde)? </a:t>
            </a:r>
          </a:p>
        </p:txBody>
      </p:sp>
    </p:spTree>
    <p:extLst>
      <p:ext uri="{BB962C8B-B14F-4D97-AF65-F5344CB8AC3E}">
        <p14:creationId xmlns:p14="http://schemas.microsoft.com/office/powerpoint/2010/main" val="315164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6AEC0D5-C3FE-3345-BFA8-13E1B955CBF2}"/>
              </a:ext>
            </a:extLst>
          </p:cNvPr>
          <p:cNvSpPr/>
          <p:nvPr/>
        </p:nvSpPr>
        <p:spPr>
          <a:xfrm>
            <a:off x="6016487" y="0"/>
            <a:ext cx="6175511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87A735-A28D-5549-9675-D97A4A2720C3}"/>
              </a:ext>
            </a:extLst>
          </p:cNvPr>
          <p:cNvSpPr/>
          <p:nvPr/>
        </p:nvSpPr>
        <p:spPr>
          <a:xfrm>
            <a:off x="1" y="0"/>
            <a:ext cx="6016488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E97CD-FDDF-4341-A945-7DC7B1DB5C4C}"/>
              </a:ext>
            </a:extLst>
          </p:cNvPr>
          <p:cNvSpPr txBox="1"/>
          <p:nvPr/>
        </p:nvSpPr>
        <p:spPr>
          <a:xfrm>
            <a:off x="265042" y="551298"/>
            <a:ext cx="4678019" cy="5482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bs-Latn-BA" sz="2400" dirty="0"/>
              <a:t>Video</a:t>
            </a:r>
          </a:p>
          <a:p>
            <a:pPr>
              <a:lnSpc>
                <a:spcPct val="250000"/>
              </a:lnSpc>
            </a:pPr>
            <a:r>
              <a:rPr lang="bs-Latn-BA" sz="2400" dirty="0"/>
              <a:t>Razgovor (chat)</a:t>
            </a:r>
          </a:p>
          <a:p>
            <a:pPr>
              <a:lnSpc>
                <a:spcPct val="250000"/>
              </a:lnSpc>
            </a:pPr>
            <a:r>
              <a:rPr lang="bs-Latn-BA" sz="2400" dirty="0"/>
              <a:t>E-tabla</a:t>
            </a:r>
          </a:p>
          <a:p>
            <a:pPr>
              <a:lnSpc>
                <a:spcPct val="250000"/>
              </a:lnSpc>
            </a:pPr>
            <a:r>
              <a:rPr lang="bs-Latn-BA" sz="2400" dirty="0"/>
              <a:t>Prezentacije/</a:t>
            </a:r>
            <a:r>
              <a:rPr lang="bs-Latn-BA" sz="2400" dirty="0" err="1"/>
              <a:t>slajdovi</a:t>
            </a:r>
            <a:endParaRPr lang="bs-Latn-BA" sz="2400" dirty="0"/>
          </a:p>
          <a:p>
            <a:pPr>
              <a:lnSpc>
                <a:spcPct val="250000"/>
              </a:lnSpc>
            </a:pPr>
            <a:r>
              <a:rPr lang="bs-Latn-BA" sz="2400" dirty="0"/>
              <a:t>Diskusija sa studentima </a:t>
            </a:r>
          </a:p>
          <a:p>
            <a:pPr>
              <a:lnSpc>
                <a:spcPct val="250000"/>
              </a:lnSpc>
            </a:pPr>
            <a:r>
              <a:rPr lang="bs-Latn-BA" sz="2400" dirty="0"/>
              <a:t>Povratne informacije od studenata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5FA870-548B-894F-A988-B3AD122B0ECE}"/>
              </a:ext>
            </a:extLst>
          </p:cNvPr>
          <p:cNvSpPr txBox="1"/>
          <p:nvPr/>
        </p:nvSpPr>
        <p:spPr>
          <a:xfrm>
            <a:off x="6096000" y="551298"/>
            <a:ext cx="5830958" cy="5482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bs-Latn-BA" sz="2400" dirty="0" err="1"/>
              <a:t>Restrospektivni</a:t>
            </a:r>
            <a:r>
              <a:rPr lang="bs-Latn-BA" sz="2400" dirty="0"/>
              <a:t> zadatak (prethodne sesije)</a:t>
            </a:r>
          </a:p>
          <a:p>
            <a:pPr>
              <a:lnSpc>
                <a:spcPct val="250000"/>
              </a:lnSpc>
            </a:pPr>
            <a:r>
              <a:rPr lang="bs-Latn-BA" sz="2400" dirty="0" err="1"/>
              <a:t>Breakout</a:t>
            </a:r>
            <a:r>
              <a:rPr lang="bs-Latn-BA" sz="2400" dirty="0"/>
              <a:t> </a:t>
            </a:r>
            <a:r>
              <a:rPr lang="bs-Latn-BA" sz="2400" dirty="0" err="1"/>
              <a:t>rooms</a:t>
            </a:r>
            <a:endParaRPr lang="bs-Latn-BA" sz="2400" dirty="0"/>
          </a:p>
          <a:p>
            <a:pPr>
              <a:lnSpc>
                <a:spcPct val="250000"/>
              </a:lnSpc>
            </a:pPr>
            <a:r>
              <a:rPr lang="bs-Latn-BA" sz="2400" dirty="0"/>
              <a:t>Anonimne ankete</a:t>
            </a:r>
          </a:p>
          <a:p>
            <a:pPr>
              <a:lnSpc>
                <a:spcPct val="250000"/>
              </a:lnSpc>
            </a:pPr>
            <a:r>
              <a:rPr lang="bs-Latn-BA" sz="2400" dirty="0"/>
              <a:t>Zajedničke (dijeljene) table</a:t>
            </a:r>
          </a:p>
          <a:p>
            <a:pPr>
              <a:lnSpc>
                <a:spcPct val="250000"/>
              </a:lnSpc>
            </a:pPr>
            <a:r>
              <a:rPr lang="bs-Latn-BA" sz="2400" dirty="0"/>
              <a:t>Istovremeni online rad na dokumentu</a:t>
            </a:r>
          </a:p>
          <a:p>
            <a:pPr>
              <a:lnSpc>
                <a:spcPct val="250000"/>
              </a:lnSpc>
            </a:pPr>
            <a:r>
              <a:rPr lang="bs-Latn-BA" sz="2400" dirty="0"/>
              <a:t>Dijeljenje aplikacija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B82966-84CB-1241-9978-EF3FD5FFD88C}"/>
              </a:ext>
            </a:extLst>
          </p:cNvPr>
          <p:cNvSpPr/>
          <p:nvPr/>
        </p:nvSpPr>
        <p:spPr>
          <a:xfrm>
            <a:off x="371061" y="1404730"/>
            <a:ext cx="5526157" cy="477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s-Latn-BA" dirty="0">
              <a:solidFill>
                <a:schemeClr val="accent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861A5D-6445-C648-B428-20F3CFE78ED2}"/>
              </a:ext>
            </a:extLst>
          </p:cNvPr>
          <p:cNvSpPr/>
          <p:nvPr/>
        </p:nvSpPr>
        <p:spPr>
          <a:xfrm>
            <a:off x="371061" y="2319130"/>
            <a:ext cx="5526157" cy="477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s-Latn-BA" dirty="0">
              <a:solidFill>
                <a:schemeClr val="accent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BDD44D-18D6-AE42-8C39-1AC8716443B2}"/>
              </a:ext>
            </a:extLst>
          </p:cNvPr>
          <p:cNvSpPr/>
          <p:nvPr/>
        </p:nvSpPr>
        <p:spPr>
          <a:xfrm>
            <a:off x="371061" y="3260035"/>
            <a:ext cx="5526157" cy="477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s-Latn-BA" dirty="0">
              <a:solidFill>
                <a:schemeClr val="accent6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51AADF-FE90-384A-BDD7-D3B88118503F}"/>
              </a:ext>
            </a:extLst>
          </p:cNvPr>
          <p:cNvSpPr/>
          <p:nvPr/>
        </p:nvSpPr>
        <p:spPr>
          <a:xfrm>
            <a:off x="371061" y="4147930"/>
            <a:ext cx="5526157" cy="477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s-Latn-BA" dirty="0">
              <a:solidFill>
                <a:schemeClr val="accent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9A6D2-12C0-5243-AF97-8310B1BDFB48}"/>
              </a:ext>
            </a:extLst>
          </p:cNvPr>
          <p:cNvSpPr/>
          <p:nvPr/>
        </p:nvSpPr>
        <p:spPr>
          <a:xfrm>
            <a:off x="371061" y="5062330"/>
            <a:ext cx="5526157" cy="477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s-Latn-BA" dirty="0">
              <a:solidFill>
                <a:schemeClr val="accent6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5523E3-B234-F54C-9564-266CF1956766}"/>
              </a:ext>
            </a:extLst>
          </p:cNvPr>
          <p:cNvSpPr/>
          <p:nvPr/>
        </p:nvSpPr>
        <p:spPr>
          <a:xfrm>
            <a:off x="371061" y="6042991"/>
            <a:ext cx="5526157" cy="477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s-Latn-BA" dirty="0">
              <a:solidFill>
                <a:schemeClr val="accent6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6061B3-F619-ED44-907B-33BB7D5981D6}"/>
              </a:ext>
            </a:extLst>
          </p:cNvPr>
          <p:cNvSpPr/>
          <p:nvPr/>
        </p:nvSpPr>
        <p:spPr>
          <a:xfrm>
            <a:off x="6202019" y="1431234"/>
            <a:ext cx="5724939" cy="477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s-Latn-BA" dirty="0">
              <a:solidFill>
                <a:schemeClr val="accent6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7786F7-D44E-E849-9E5D-BC640790C57B}"/>
              </a:ext>
            </a:extLst>
          </p:cNvPr>
          <p:cNvSpPr/>
          <p:nvPr/>
        </p:nvSpPr>
        <p:spPr>
          <a:xfrm>
            <a:off x="6202019" y="2345634"/>
            <a:ext cx="5724939" cy="477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s-Latn-BA" dirty="0">
              <a:solidFill>
                <a:schemeClr val="accent6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8EE384-65D4-5048-8961-6B4196AC7B92}"/>
              </a:ext>
            </a:extLst>
          </p:cNvPr>
          <p:cNvSpPr/>
          <p:nvPr/>
        </p:nvSpPr>
        <p:spPr>
          <a:xfrm>
            <a:off x="6202019" y="3286538"/>
            <a:ext cx="5724939" cy="477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s-Latn-BA" dirty="0">
              <a:solidFill>
                <a:schemeClr val="accent6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B57A74-058F-EB4A-AA5E-AAD6E7BBC66C}"/>
              </a:ext>
            </a:extLst>
          </p:cNvPr>
          <p:cNvSpPr/>
          <p:nvPr/>
        </p:nvSpPr>
        <p:spPr>
          <a:xfrm>
            <a:off x="6202019" y="4161181"/>
            <a:ext cx="5724939" cy="477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s-Latn-BA" dirty="0">
              <a:solidFill>
                <a:schemeClr val="accent6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2BC451-7CCD-0446-9C25-D6022802745A}"/>
              </a:ext>
            </a:extLst>
          </p:cNvPr>
          <p:cNvSpPr/>
          <p:nvPr/>
        </p:nvSpPr>
        <p:spPr>
          <a:xfrm>
            <a:off x="6202019" y="5075581"/>
            <a:ext cx="5724939" cy="477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s-Latn-BA" dirty="0">
              <a:solidFill>
                <a:schemeClr val="accent6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BB6585-9165-D248-9E7E-51ECC22E991B}"/>
              </a:ext>
            </a:extLst>
          </p:cNvPr>
          <p:cNvSpPr/>
          <p:nvPr/>
        </p:nvSpPr>
        <p:spPr>
          <a:xfrm>
            <a:off x="6202019" y="6056242"/>
            <a:ext cx="5724939" cy="477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s-Latn-BA" dirty="0">
              <a:solidFill>
                <a:schemeClr val="accent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D52B13-D7C4-3D46-B9BA-135248F7D681}"/>
              </a:ext>
            </a:extLst>
          </p:cNvPr>
          <p:cNvSpPr txBox="1"/>
          <p:nvPr/>
        </p:nvSpPr>
        <p:spPr>
          <a:xfrm>
            <a:off x="940905" y="239208"/>
            <a:ext cx="4002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3200" b="1"/>
              <a:t>Standardne opcije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EE8DB7-61FD-F943-82F1-FDB0E42B0159}"/>
              </a:ext>
            </a:extLst>
          </p:cNvPr>
          <p:cNvSpPr txBox="1"/>
          <p:nvPr/>
        </p:nvSpPr>
        <p:spPr>
          <a:xfrm>
            <a:off x="7169427" y="239208"/>
            <a:ext cx="4002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3200" b="1"/>
              <a:t>Napredne opcije</a:t>
            </a:r>
          </a:p>
        </p:txBody>
      </p:sp>
    </p:spTree>
    <p:extLst>
      <p:ext uri="{BB962C8B-B14F-4D97-AF65-F5344CB8AC3E}">
        <p14:creationId xmlns:p14="http://schemas.microsoft.com/office/powerpoint/2010/main" val="278890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F91D0-7E36-D14E-BE48-F7315C31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Prvi ”tajni sastojak” uključenosti koristi se prije nego što studenti dođu u učionicu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AA4FD-D8BF-E944-869C-C539242B7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Priprema od strane studenata prije časa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026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D62F1-A63E-AF42-B8CA-9784F1CB0A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11147" y="365760"/>
            <a:ext cx="7569706" cy="1288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Praktični savjeti (Ted Ladd)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30BD8-921A-2541-8062-149051CB3A4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65569" y="1956816"/>
            <a:ext cx="7860863" cy="40248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bs-Latn-BA" sz="2400" dirty="0"/>
              <a:t>„Okrenuta učionica (engl. </a:t>
            </a:r>
            <a:r>
              <a:rPr lang="bs-Latn-BA" sz="2400" dirty="0" err="1"/>
              <a:t>Flipped</a:t>
            </a:r>
            <a:r>
              <a:rPr lang="bs-Latn-BA" sz="2400" dirty="0"/>
              <a:t> </a:t>
            </a:r>
            <a:r>
              <a:rPr lang="bs-Latn-BA" sz="2400" dirty="0" err="1"/>
              <a:t>classroom</a:t>
            </a:r>
            <a:r>
              <a:rPr lang="bs-Latn-BA" sz="2400" dirty="0"/>
              <a:t>): materijali se pripreme ranije, a na času se vodi diskusija </a:t>
            </a:r>
          </a:p>
          <a:p>
            <a:pPr marL="0"/>
            <a:r>
              <a:rPr lang="bs-Latn-BA" sz="2400" dirty="0"/>
              <a:t>Istraživanja pokazuju da nastavnici koji koriste </a:t>
            </a:r>
            <a:r>
              <a:rPr lang="bs-Latn-BA" sz="2400" dirty="0" err="1"/>
              <a:t>Flipped</a:t>
            </a:r>
            <a:r>
              <a:rPr lang="bs-Latn-BA" sz="2400" dirty="0"/>
              <a:t> </a:t>
            </a:r>
            <a:r>
              <a:rPr lang="bs-Latn-BA" sz="2400" dirty="0" err="1"/>
              <a:t>classroom</a:t>
            </a:r>
            <a:r>
              <a:rPr lang="bs-Latn-BA" sz="2400" dirty="0"/>
              <a:t> ostvaruju bolje ocjene </a:t>
            </a:r>
          </a:p>
          <a:p>
            <a:pPr marL="0"/>
            <a:r>
              <a:rPr lang="bs-Latn-BA" sz="2400" dirty="0"/>
              <a:t>Jednostavno snimiti materijal  </a:t>
            </a:r>
          </a:p>
          <a:p>
            <a:pPr marL="0"/>
            <a:r>
              <a:rPr lang="bs-Latn-BA" sz="2400" dirty="0"/>
              <a:t>Dati prioritet ograničenom broju materijala za čitanje (kategorizirati po značaju) </a:t>
            </a:r>
          </a:p>
          <a:p>
            <a:pPr marL="0"/>
            <a:r>
              <a:rPr lang="bs-Latn-BA" sz="2400" dirty="0"/>
              <a:t>Pisani slučaj pretvoriti u multimedijalni slučaj (snimljeni razgovori sa poslodavcima)</a:t>
            </a:r>
          </a:p>
        </p:txBody>
      </p:sp>
    </p:spTree>
    <p:extLst>
      <p:ext uri="{BB962C8B-B14F-4D97-AF65-F5344CB8AC3E}">
        <p14:creationId xmlns:p14="http://schemas.microsoft.com/office/powerpoint/2010/main" val="1415621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AE2861-47B0-794C-99E7-62D387B1287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09286" y="1422400"/>
            <a:ext cx="5830888" cy="40132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3497CA-ABF9-5342-B038-5909F9481B1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90167" y="1422400"/>
            <a:ext cx="5501833" cy="435133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Pripremite dodatne materijale za studente jednostavnim odlaskom u neko od BBB/</a:t>
            </a:r>
            <a:r>
              <a:rPr lang="hr-HR" dirty="0" err="1"/>
              <a:t>Zoom</a:t>
            </a:r>
            <a:r>
              <a:rPr lang="hr-HR" dirty="0"/>
              <a:t> sesija, </a:t>
            </a:r>
            <a:r>
              <a:rPr lang="hr-HR" dirty="0" err="1"/>
              <a:t>uploadujete</a:t>
            </a:r>
            <a:r>
              <a:rPr lang="hr-HR" dirty="0"/>
              <a:t> prezentaciju i kliknite „Start </a:t>
            </a:r>
            <a:r>
              <a:rPr lang="hr-HR" dirty="0" err="1"/>
              <a:t>recording</a:t>
            </a:r>
            <a:r>
              <a:rPr lang="hr-HR" dirty="0"/>
              <a:t>”</a:t>
            </a:r>
          </a:p>
          <a:p>
            <a:pPr lvl="1"/>
            <a:r>
              <a:rPr lang="hr-HR" dirty="0"/>
              <a:t>materijali koji studenti trebaju pogledati prije BBB live sesije (</a:t>
            </a:r>
            <a:r>
              <a:rPr lang="hr-HR" dirty="0" err="1"/>
              <a:t>asinhrono</a:t>
            </a:r>
            <a:r>
              <a:rPr lang="hr-HR" dirty="0"/>
              <a:t>), kako bi se pokrenula online rasprava u online sesiji uživo (sinkrono)</a:t>
            </a:r>
          </a:p>
          <a:p>
            <a:pPr lvl="1"/>
            <a:r>
              <a:rPr lang="hr-HR" dirty="0"/>
              <a:t>Pripreme prije početka časa za studije slučaja  </a:t>
            </a:r>
          </a:p>
        </p:txBody>
      </p:sp>
    </p:spTree>
    <p:extLst>
      <p:ext uri="{BB962C8B-B14F-4D97-AF65-F5344CB8AC3E}">
        <p14:creationId xmlns:p14="http://schemas.microsoft.com/office/powerpoint/2010/main" val="3629928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1811</Words>
  <Application>Microsoft Macintosh PowerPoint</Application>
  <PresentationFormat>Widescreen</PresentationFormat>
  <Paragraphs>197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Office Theme</vt:lpstr>
      <vt:lpstr>2_Office Theme</vt:lpstr>
      <vt:lpstr>1_Office Theme</vt:lpstr>
      <vt:lpstr>Online nastava: Tips &amp; Tricks </vt:lpstr>
      <vt:lpstr>Korisni linkovi</vt:lpstr>
      <vt:lpstr>Korisni linkovi</vt:lpstr>
      <vt:lpstr>Tri ključna pitanja (i) za (online) podučavanje</vt:lpstr>
      <vt:lpstr>Od pedagoškog pristupa zavisi dizajn online sesije</vt:lpstr>
      <vt:lpstr>PowerPoint Presentation</vt:lpstr>
      <vt:lpstr>Prvi ”tajni sastojak” uključenosti koristi se prije nego što studenti dođu u učionicu </vt:lpstr>
      <vt:lpstr>Praktični savjeti (Ted Ladd)</vt:lpstr>
      <vt:lpstr>PowerPoint Presentation</vt:lpstr>
      <vt:lpstr>PowerPoint Presentation</vt:lpstr>
      <vt:lpstr>Dizajn online sesije (Ted Ladd) </vt:lpstr>
      <vt:lpstr>Breakout Rooms</vt:lpstr>
      <vt:lpstr>PowerPoint Presentation</vt:lpstr>
      <vt:lpstr>Plenarna rasprava  (Ted Ladd)</vt:lpstr>
      <vt:lpstr>PowerPoint Presentation</vt:lpstr>
      <vt:lpstr>Ocjenjivanje – „Hladni poziv”  (Ted Ladd)</vt:lpstr>
      <vt:lpstr>BBB interaktivna tabla</vt:lpstr>
      <vt:lpstr>Dijeljenje ekrana </vt:lpstr>
      <vt:lpstr>PowerPoint Presentation</vt:lpstr>
      <vt:lpstr>Rad na zajedničkom (online) dokumentu</vt:lpstr>
      <vt:lpstr>„Nema zadnjeg reda“: svi mogu učestvovati</vt:lpstr>
      <vt:lpstr>Pronaći načine da se kreiraju „vršnjačke“ zajednice  (engl. peer communities)</vt:lpstr>
      <vt:lpstr>Viber zajednica</vt:lpstr>
      <vt:lpstr>Timski rad (Ted Ladd)</vt:lpstr>
      <vt:lpstr>Mentimeter</vt:lpstr>
      <vt:lpstr>Razmotriti miks sinhornog-asinhronog iskustva</vt:lpstr>
      <vt:lpstr>Dizjanirajte svoj predmet imajući u vidu mogućnosti  digitalnog doba </vt:lpstr>
      <vt:lpstr>Izrada asinhronog sadržaja</vt:lpstr>
      <vt:lpstr>Izrada asinhronog sadržaja</vt:lpstr>
      <vt:lpstr>Tri pitanja koja treba imati u vidu prilikom izrade asinhronog sadržaja</vt:lpstr>
      <vt:lpstr>Asinhroni sadržaji: interakcija među studentima</vt:lpstr>
      <vt:lpstr>Asinhroni materijali kao dopuna živim predavanjima</vt:lpstr>
      <vt:lpstr>Pedagogija: alati</vt:lpstr>
      <vt:lpstr>PowerPoint Presentation</vt:lpstr>
      <vt:lpstr>Kako voditi “neugodnu” raspravu u učionici? </vt:lpstr>
      <vt:lpstr>Kako voditi “neugodnu” raspravu u učionici?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&amp; Tricks </dc:title>
  <dc:creator>Ljiljan Veselinović</dc:creator>
  <cp:lastModifiedBy>Ljiljan Veselinović</cp:lastModifiedBy>
  <cp:revision>19</cp:revision>
  <dcterms:created xsi:type="dcterms:W3CDTF">2021-01-13T21:25:48Z</dcterms:created>
  <dcterms:modified xsi:type="dcterms:W3CDTF">2021-01-16T07:37:17Z</dcterms:modified>
</cp:coreProperties>
</file>